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7" r:id="rId2"/>
    <p:sldId id="258" r:id="rId3"/>
    <p:sldId id="298" r:id="rId4"/>
    <p:sldId id="299" r:id="rId5"/>
    <p:sldId id="288" r:id="rId6"/>
    <p:sldId id="289" r:id="rId7"/>
    <p:sldId id="259" r:id="rId8"/>
    <p:sldId id="290" r:id="rId9"/>
    <p:sldId id="291" r:id="rId10"/>
    <p:sldId id="292" r:id="rId11"/>
    <p:sldId id="293" r:id="rId12"/>
    <p:sldId id="294" r:id="rId13"/>
    <p:sldId id="295" r:id="rId14"/>
    <p:sldId id="296"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1" d="100"/>
          <a:sy n="71" d="100"/>
        </p:scale>
        <p:origin x="837"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46E1C-1705-469F-B3E2-910FAB834A94}"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21203-749D-41BF-A5E8-7B4BD52B4DB3}" type="slidenum">
              <a:rPr lang="en-US" smtClean="0"/>
              <a:t>‹#›</a:t>
            </a:fld>
            <a:endParaRPr lang="en-US"/>
          </a:p>
        </p:txBody>
      </p:sp>
    </p:spTree>
    <p:extLst>
      <p:ext uri="{BB962C8B-B14F-4D97-AF65-F5344CB8AC3E}">
        <p14:creationId xmlns:p14="http://schemas.microsoft.com/office/powerpoint/2010/main" val="1640231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Hypervisor malware</a:t>
            </a:r>
            <a:r>
              <a:rPr lang="en-US" dirty="0"/>
              <a:t> targets the software layer (hypervisor) that manages VMs. If compromised, all hosted VMs are at risk.</a:t>
            </a:r>
          </a:p>
          <a:p>
            <a:pPr>
              <a:buNone/>
            </a:pPr>
            <a:r>
              <a:rPr lang="en-US" b="1" dirty="0"/>
              <a:t>Guest hopping</a:t>
            </a:r>
            <a:r>
              <a:rPr lang="en-US" dirty="0"/>
              <a:t> happens when a malicious VM accesses data or services of another VM on the same host.</a:t>
            </a:r>
          </a:p>
          <a:p>
            <a:r>
              <a:rPr lang="en-US" b="1" dirty="0"/>
              <a:t>Hijacking</a:t>
            </a:r>
            <a:r>
              <a:rPr lang="en-US" dirty="0"/>
              <a:t> involves taking control of a VM or hypervisor, allowing the attacker to perform unauthorized actions.</a:t>
            </a:r>
          </a:p>
          <a:p>
            <a:endParaRPr lang="en-IN" dirty="0"/>
          </a:p>
        </p:txBody>
      </p:sp>
      <p:sp>
        <p:nvSpPr>
          <p:cNvPr id="4" name="Slide Number Placeholder 3"/>
          <p:cNvSpPr>
            <a:spLocks noGrp="1"/>
          </p:cNvSpPr>
          <p:nvPr>
            <p:ph type="sldNum" sz="quarter" idx="5"/>
          </p:nvPr>
        </p:nvSpPr>
        <p:spPr/>
        <p:txBody>
          <a:bodyPr/>
          <a:lstStyle/>
          <a:p>
            <a:fld id="{03C21203-749D-41BF-A5E8-7B4BD52B4DB3}" type="slidenum">
              <a:rPr lang="en-US" smtClean="0"/>
              <a:t>9</a:t>
            </a:fld>
            <a:endParaRPr lang="en-US"/>
          </a:p>
        </p:txBody>
      </p:sp>
    </p:spTree>
    <p:extLst>
      <p:ext uri="{BB962C8B-B14F-4D97-AF65-F5344CB8AC3E}">
        <p14:creationId xmlns:p14="http://schemas.microsoft.com/office/powerpoint/2010/main" val="3596192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IN" b="1" dirty="0" err="1"/>
              <a:t>Vordel</a:t>
            </a:r>
            <a:r>
              <a:rPr lang="en-IN" b="1" dirty="0"/>
              <a:t> XML Gateway (Central Security Hub)</a:t>
            </a:r>
          </a:p>
          <a:p>
            <a:pPr>
              <a:buFont typeface="Arial" panose="020B0604020202020204" pitchFamily="34" charset="0"/>
              <a:buChar char="•"/>
            </a:pPr>
            <a:r>
              <a:rPr lang="en-IN" dirty="0"/>
              <a:t>Acts as the </a:t>
            </a:r>
            <a:r>
              <a:rPr lang="en-IN" b="1" dirty="0"/>
              <a:t>security enforcement point</a:t>
            </a:r>
            <a:r>
              <a:rPr lang="en-IN" dirty="0"/>
              <a:t> for incoming/outgoing traffic.</a:t>
            </a:r>
          </a:p>
          <a:p>
            <a:pPr>
              <a:buNone/>
            </a:pPr>
            <a:r>
              <a:rPr lang="en-US" dirty="0"/>
              <a:t>This setup ensures that </a:t>
            </a:r>
            <a:r>
              <a:rPr lang="en-US" b="1" dirty="0"/>
              <a:t>all data going in or out of the cloud environment is filtered, validated, encrypted, and logged</a:t>
            </a:r>
            <a:r>
              <a:rPr lang="en-US" dirty="0"/>
              <a:t>, which is critical for </a:t>
            </a:r>
            <a:r>
              <a:rPr lang="en-US" b="1" dirty="0"/>
              <a:t>enterprise-level cloud security</a:t>
            </a:r>
            <a:r>
              <a:rPr lang="en-US" dirty="0"/>
              <a:t>.</a:t>
            </a:r>
          </a:p>
          <a:p>
            <a:r>
              <a:rPr lang="en-US" dirty="0"/>
              <a:t>Would you like a simplified version of this architecture as a clean diagram for your paper or presentation?</a:t>
            </a:r>
          </a:p>
          <a:p>
            <a:pPr>
              <a:buFont typeface="Arial" panose="020B0604020202020204" pitchFamily="34" charset="0"/>
              <a:buChar char="•"/>
            </a:pPr>
            <a:endParaRPr lang="en-IN" dirty="0"/>
          </a:p>
          <a:p>
            <a:pPr>
              <a:buFont typeface="Arial" panose="020B0604020202020204" pitchFamily="34" charset="0"/>
              <a:buChar char="•"/>
            </a:pPr>
            <a:r>
              <a:rPr lang="en-IN" dirty="0"/>
              <a:t>Supports:</a:t>
            </a:r>
          </a:p>
          <a:p>
            <a:pPr marL="742950" lvl="1" indent="-285750">
              <a:buFont typeface="Arial" panose="020B0604020202020204" pitchFamily="34" charset="0"/>
              <a:buChar char="•"/>
            </a:pPr>
            <a:r>
              <a:rPr lang="en-IN" b="1" dirty="0"/>
              <a:t>XML parsing</a:t>
            </a:r>
            <a:endParaRPr lang="en-IN" dirty="0"/>
          </a:p>
          <a:p>
            <a:pPr marL="742950" lvl="1" indent="-285750">
              <a:buFont typeface="Arial" panose="020B0604020202020204" pitchFamily="34" charset="0"/>
              <a:buChar char="•"/>
            </a:pPr>
            <a:r>
              <a:rPr lang="en-IN" b="1" dirty="0"/>
              <a:t>Protocol conversion (e.g., HTTP to JMS, XML to SQL)</a:t>
            </a:r>
            <a:endParaRPr lang="en-IN" dirty="0"/>
          </a:p>
          <a:p>
            <a:pPr marL="742950" lvl="1" indent="-285750">
              <a:buFont typeface="Arial" panose="020B0604020202020204" pitchFamily="34" charset="0"/>
              <a:buChar char="•"/>
            </a:pPr>
            <a:r>
              <a:rPr lang="en-IN" b="1" dirty="0"/>
              <a:t>Policy enforcement</a:t>
            </a:r>
            <a:r>
              <a:rPr lang="en-IN" dirty="0"/>
              <a:t> (authentication, authorization, throttling)</a:t>
            </a:r>
          </a:p>
          <a:p>
            <a:pPr>
              <a:buNone/>
            </a:pPr>
            <a:r>
              <a:rPr lang="en-US" b="1" dirty="0" err="1"/>
              <a:t>Vordel</a:t>
            </a:r>
            <a:r>
              <a:rPr lang="en-US" b="1" dirty="0"/>
              <a:t> Reporter</a:t>
            </a:r>
          </a:p>
          <a:p>
            <a:pPr>
              <a:buFont typeface="Arial" panose="020B0604020202020204" pitchFamily="34" charset="0"/>
              <a:buChar char="•"/>
            </a:pPr>
            <a:r>
              <a:rPr lang="en-US" dirty="0"/>
              <a:t>Monitors and logs traffic flowing through the </a:t>
            </a:r>
            <a:r>
              <a:rPr lang="en-US" dirty="0" err="1"/>
              <a:t>Vordel</a:t>
            </a:r>
            <a:r>
              <a:rPr lang="en-US" dirty="0"/>
              <a:t> XML Gateway.</a:t>
            </a:r>
          </a:p>
          <a:p>
            <a:pPr>
              <a:buFont typeface="Arial" panose="020B0604020202020204" pitchFamily="34" charset="0"/>
              <a:buChar char="•"/>
            </a:pPr>
            <a:r>
              <a:rPr lang="en-US" dirty="0"/>
              <a:t>Useful for:</a:t>
            </a:r>
          </a:p>
          <a:p>
            <a:pPr marL="742950" lvl="1" indent="-285750">
              <a:buFont typeface="Arial" panose="020B0604020202020204" pitchFamily="34" charset="0"/>
              <a:buChar char="•"/>
            </a:pPr>
            <a:r>
              <a:rPr lang="en-US" b="1" dirty="0"/>
              <a:t>Auditing</a:t>
            </a:r>
            <a:endParaRPr lang="en-US" dirty="0"/>
          </a:p>
          <a:p>
            <a:pPr marL="742950" lvl="1" indent="-285750">
              <a:buFont typeface="Arial" panose="020B0604020202020204" pitchFamily="34" charset="0"/>
              <a:buChar char="•"/>
            </a:pPr>
            <a:r>
              <a:rPr lang="en-US" b="1" dirty="0"/>
              <a:t>Intrusion detection</a:t>
            </a:r>
            <a:endParaRPr lang="en-US" dirty="0"/>
          </a:p>
          <a:p>
            <a:pPr marL="742950" lvl="1" indent="-285750">
              <a:buFont typeface="Arial" panose="020B0604020202020204" pitchFamily="34" charset="0"/>
              <a:buChar char="•"/>
            </a:pPr>
            <a:r>
              <a:rPr lang="en-US" b="1" dirty="0"/>
              <a:t>Performance monitoring</a:t>
            </a:r>
            <a:endParaRPr lang="en-US" dirty="0"/>
          </a:p>
          <a:p>
            <a:endParaRPr lang="en-IN" dirty="0"/>
          </a:p>
        </p:txBody>
      </p:sp>
      <p:sp>
        <p:nvSpPr>
          <p:cNvPr id="4" name="Slide Number Placeholder 3"/>
          <p:cNvSpPr>
            <a:spLocks noGrp="1"/>
          </p:cNvSpPr>
          <p:nvPr>
            <p:ph type="sldNum" sz="quarter" idx="5"/>
          </p:nvPr>
        </p:nvSpPr>
        <p:spPr/>
        <p:txBody>
          <a:bodyPr/>
          <a:lstStyle/>
          <a:p>
            <a:fld id="{03C21203-749D-41BF-A5E8-7B4BD52B4DB3}" type="slidenum">
              <a:rPr lang="en-US" smtClean="0"/>
              <a:t>16</a:t>
            </a:fld>
            <a:endParaRPr lang="en-US"/>
          </a:p>
        </p:txBody>
      </p:sp>
    </p:spTree>
    <p:extLst>
      <p:ext uri="{BB962C8B-B14F-4D97-AF65-F5344CB8AC3E}">
        <p14:creationId xmlns:p14="http://schemas.microsoft.com/office/powerpoint/2010/main" val="1959593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1. </a:t>
            </a:r>
            <a:r>
              <a:rPr lang="en-US" sz="1200" dirty="0">
                <a:latin typeface="Times New Roman" panose="02020603050405020304" pitchFamily="18" charset="0"/>
                <a:cs typeface="Times New Roman" panose="02020603050405020304" pitchFamily="18" charset="0"/>
              </a:rPr>
              <a:t>High Availability and faster disaster recovery</a:t>
            </a:r>
            <a:endParaRPr lang="en-IN" dirty="0"/>
          </a:p>
          <a:p>
            <a:r>
              <a:rPr lang="en-IN" dirty="0"/>
              <a:t>2. </a:t>
            </a:r>
            <a:r>
              <a:rPr lang="en-US" sz="1200" dirty="0">
                <a:latin typeface="Times New Roman" panose="02020603050405020304" pitchFamily="18" charset="0"/>
                <a:cs typeface="Times New Roman" panose="02020603050405020304" pitchFamily="18" charset="0"/>
              </a:rPr>
              <a:t>lightweight cloud platform</a:t>
            </a:r>
            <a:endParaRPr lang="en-IN" dirty="0"/>
          </a:p>
          <a:p>
            <a:r>
              <a:rPr lang="en-IN" dirty="0"/>
              <a:t>3. Data Security</a:t>
            </a:r>
          </a:p>
          <a:p>
            <a:r>
              <a:rPr lang="en-IN" dirty="0"/>
              <a:t>4. </a:t>
            </a:r>
            <a:r>
              <a:rPr lang="en-US" dirty="0">
                <a:latin typeface="Times New Roman" panose="02020603050405020304" pitchFamily="18" charset="0"/>
                <a:cs typeface="Times New Roman" panose="02020603050405020304" pitchFamily="18" charset="0"/>
              </a:rPr>
              <a:t>Single sign-on and single sign-off</a:t>
            </a:r>
          </a:p>
          <a:p>
            <a:r>
              <a:rPr lang="en-US" dirty="0">
                <a:latin typeface="Times New Roman" panose="02020603050405020304" pitchFamily="18" charset="0"/>
                <a:cs typeface="Times New Roman" panose="02020603050405020304" pitchFamily="18" charset="0"/>
              </a:rPr>
              <a:t>5. Centralized and Distributed</a:t>
            </a:r>
          </a:p>
          <a:p>
            <a:r>
              <a:rPr lang="en-US" dirty="0">
                <a:latin typeface="Times New Roman" panose="02020603050405020304" pitchFamily="18" charset="0"/>
                <a:cs typeface="Times New Roman" panose="02020603050405020304" pitchFamily="18" charset="0"/>
              </a:rPr>
              <a:t>5. </a:t>
            </a:r>
            <a:endParaRPr lang="en-IN" dirty="0"/>
          </a:p>
        </p:txBody>
      </p:sp>
      <p:sp>
        <p:nvSpPr>
          <p:cNvPr id="4" name="Slide Number Placeholder 3"/>
          <p:cNvSpPr>
            <a:spLocks noGrp="1"/>
          </p:cNvSpPr>
          <p:nvPr>
            <p:ph type="sldNum" sz="quarter" idx="5"/>
          </p:nvPr>
        </p:nvSpPr>
        <p:spPr/>
        <p:txBody>
          <a:bodyPr/>
          <a:lstStyle/>
          <a:p>
            <a:fld id="{03C21203-749D-41BF-A5E8-7B4BD52B4DB3}" type="slidenum">
              <a:rPr lang="en-US" smtClean="0"/>
              <a:t>26</a:t>
            </a:fld>
            <a:endParaRPr lang="en-US"/>
          </a:p>
        </p:txBody>
      </p:sp>
    </p:spTree>
    <p:extLst>
      <p:ext uri="{BB962C8B-B14F-4D97-AF65-F5344CB8AC3E}">
        <p14:creationId xmlns:p14="http://schemas.microsoft.com/office/powerpoint/2010/main" val="65432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1. </a:t>
            </a:r>
            <a:r>
              <a:rPr lang="en-US" sz="1200" dirty="0">
                <a:latin typeface="Times New Roman" panose="02020603050405020304" pitchFamily="18" charset="0"/>
                <a:cs typeface="Times New Roman" panose="02020603050405020304" pitchFamily="18" charset="0"/>
              </a:rPr>
              <a:t>High Availability and faster disaster recovery</a:t>
            </a:r>
            <a:endParaRPr lang="en-IN" dirty="0"/>
          </a:p>
          <a:p>
            <a:r>
              <a:rPr lang="en-IN" dirty="0"/>
              <a:t>2. </a:t>
            </a:r>
            <a:r>
              <a:rPr lang="en-US" sz="1200" dirty="0">
                <a:latin typeface="Times New Roman" panose="02020603050405020304" pitchFamily="18" charset="0"/>
                <a:cs typeface="Times New Roman" panose="02020603050405020304" pitchFamily="18" charset="0"/>
              </a:rPr>
              <a:t>lightweight cloud platform</a:t>
            </a:r>
            <a:endParaRPr lang="en-IN" dirty="0"/>
          </a:p>
          <a:p>
            <a:r>
              <a:rPr lang="en-IN" dirty="0"/>
              <a:t>3. Data Security</a:t>
            </a:r>
          </a:p>
          <a:p>
            <a:r>
              <a:rPr lang="en-IN" dirty="0"/>
              <a:t>4. </a:t>
            </a:r>
            <a:r>
              <a:rPr lang="en-US" dirty="0">
                <a:latin typeface="Times New Roman" panose="02020603050405020304" pitchFamily="18" charset="0"/>
                <a:cs typeface="Times New Roman" panose="02020603050405020304" pitchFamily="18" charset="0"/>
              </a:rPr>
              <a:t>Single sign-on and single sign-off</a:t>
            </a:r>
          </a:p>
          <a:p>
            <a:r>
              <a:rPr lang="en-US" dirty="0">
                <a:latin typeface="Times New Roman" panose="02020603050405020304" pitchFamily="18" charset="0"/>
                <a:cs typeface="Times New Roman" panose="02020603050405020304" pitchFamily="18" charset="0"/>
              </a:rPr>
              <a:t>5. Centralized and Distributed</a:t>
            </a:r>
          </a:p>
          <a:p>
            <a:r>
              <a:rPr lang="en-US" dirty="0">
                <a:latin typeface="Times New Roman" panose="02020603050405020304" pitchFamily="18" charset="0"/>
                <a:cs typeface="Times New Roman" panose="02020603050405020304" pitchFamily="18" charset="0"/>
              </a:rPr>
              <a:t>5. </a:t>
            </a:r>
            <a:endParaRPr lang="en-IN" dirty="0"/>
          </a:p>
        </p:txBody>
      </p:sp>
      <p:sp>
        <p:nvSpPr>
          <p:cNvPr id="4" name="Slide Number Placeholder 3"/>
          <p:cNvSpPr>
            <a:spLocks noGrp="1"/>
          </p:cNvSpPr>
          <p:nvPr>
            <p:ph type="sldNum" sz="quarter" idx="5"/>
          </p:nvPr>
        </p:nvSpPr>
        <p:spPr/>
        <p:txBody>
          <a:bodyPr/>
          <a:lstStyle/>
          <a:p>
            <a:fld id="{03C21203-749D-41BF-A5E8-7B4BD52B4DB3}" type="slidenum">
              <a:rPr lang="en-US" smtClean="0"/>
              <a:t>27</a:t>
            </a:fld>
            <a:endParaRPr lang="en-US"/>
          </a:p>
        </p:txBody>
      </p:sp>
    </p:spTree>
    <p:extLst>
      <p:ext uri="{BB962C8B-B14F-4D97-AF65-F5344CB8AC3E}">
        <p14:creationId xmlns:p14="http://schemas.microsoft.com/office/powerpoint/2010/main" val="3066522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652A-A45B-F6C2-207B-952B4C154E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A9B1D0-9682-250E-A7E0-349DA3258A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7221CE-4996-0FC1-75BB-78345C5CB7F5}"/>
              </a:ext>
            </a:extLst>
          </p:cNvPr>
          <p:cNvSpPr>
            <a:spLocks noGrp="1"/>
          </p:cNvSpPr>
          <p:nvPr>
            <p:ph type="dt" sz="half" idx="10"/>
          </p:nvPr>
        </p:nvSpPr>
        <p:spPr/>
        <p:txBody>
          <a:bodyPr/>
          <a:lstStyle/>
          <a:p>
            <a:fld id="{06B03E36-A18A-4CB0-B7C6-E9FCFEEC9F27}" type="datetimeFigureOut">
              <a:rPr lang="en-US" smtClean="0"/>
              <a:t>4/9/2026</a:t>
            </a:fld>
            <a:endParaRPr lang="en-US"/>
          </a:p>
        </p:txBody>
      </p:sp>
      <p:sp>
        <p:nvSpPr>
          <p:cNvPr id="5" name="Footer Placeholder 4">
            <a:extLst>
              <a:ext uri="{FF2B5EF4-FFF2-40B4-BE49-F238E27FC236}">
                <a16:creationId xmlns:a16="http://schemas.microsoft.com/office/drawing/2014/main" id="{C5151166-A616-96EB-176D-0C3C03C57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019B3-CC4A-DD56-69BD-7AE4995EDE61}"/>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154952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87A2-C3BC-A0BE-5C7F-AE237339BF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960C62-2603-9025-B471-9747010BDE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3E87C-DEB4-CA64-1C44-64B7EEF8B523}"/>
              </a:ext>
            </a:extLst>
          </p:cNvPr>
          <p:cNvSpPr>
            <a:spLocks noGrp="1"/>
          </p:cNvSpPr>
          <p:nvPr>
            <p:ph type="dt" sz="half" idx="10"/>
          </p:nvPr>
        </p:nvSpPr>
        <p:spPr/>
        <p:txBody>
          <a:bodyPr/>
          <a:lstStyle/>
          <a:p>
            <a:fld id="{06B03E36-A18A-4CB0-B7C6-E9FCFEEC9F27}" type="datetimeFigureOut">
              <a:rPr lang="en-US" smtClean="0"/>
              <a:t>4/9/2026</a:t>
            </a:fld>
            <a:endParaRPr lang="en-US"/>
          </a:p>
        </p:txBody>
      </p:sp>
      <p:sp>
        <p:nvSpPr>
          <p:cNvPr id="5" name="Footer Placeholder 4">
            <a:extLst>
              <a:ext uri="{FF2B5EF4-FFF2-40B4-BE49-F238E27FC236}">
                <a16:creationId xmlns:a16="http://schemas.microsoft.com/office/drawing/2014/main" id="{D94D4449-BA55-C75A-44FA-DEDB7D33D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55EB-FFE8-5824-49E0-9A85EBEDBB7C}"/>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249490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889930-308E-DDDC-8B17-CCB2BCC645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E014F2-6255-362D-6621-70A9333C4D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F3286-1010-54FC-C6D1-DE72B63F290F}"/>
              </a:ext>
            </a:extLst>
          </p:cNvPr>
          <p:cNvSpPr>
            <a:spLocks noGrp="1"/>
          </p:cNvSpPr>
          <p:nvPr>
            <p:ph type="dt" sz="half" idx="10"/>
          </p:nvPr>
        </p:nvSpPr>
        <p:spPr/>
        <p:txBody>
          <a:bodyPr/>
          <a:lstStyle/>
          <a:p>
            <a:fld id="{06B03E36-A18A-4CB0-B7C6-E9FCFEEC9F27}" type="datetimeFigureOut">
              <a:rPr lang="en-US" smtClean="0"/>
              <a:t>4/9/2026</a:t>
            </a:fld>
            <a:endParaRPr lang="en-US"/>
          </a:p>
        </p:txBody>
      </p:sp>
      <p:sp>
        <p:nvSpPr>
          <p:cNvPr id="5" name="Footer Placeholder 4">
            <a:extLst>
              <a:ext uri="{FF2B5EF4-FFF2-40B4-BE49-F238E27FC236}">
                <a16:creationId xmlns:a16="http://schemas.microsoft.com/office/drawing/2014/main" id="{A6D4CE7F-03B7-DC7E-072D-08C71A252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DA68E-0507-25AC-596B-4C366D353387}"/>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1038294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3274E-CA9D-E6AC-08BD-23F5B7DD9B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F3F113-CFFC-C1F9-0043-5C0BC66BF5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9CC97-3CA3-8445-7DEE-D0A75727768E}"/>
              </a:ext>
            </a:extLst>
          </p:cNvPr>
          <p:cNvSpPr>
            <a:spLocks noGrp="1"/>
          </p:cNvSpPr>
          <p:nvPr>
            <p:ph type="dt" sz="half" idx="10"/>
          </p:nvPr>
        </p:nvSpPr>
        <p:spPr/>
        <p:txBody>
          <a:bodyPr/>
          <a:lstStyle/>
          <a:p>
            <a:fld id="{06B03E36-A18A-4CB0-B7C6-E9FCFEEC9F27}" type="datetimeFigureOut">
              <a:rPr lang="en-US" smtClean="0"/>
              <a:t>4/9/2026</a:t>
            </a:fld>
            <a:endParaRPr lang="en-US"/>
          </a:p>
        </p:txBody>
      </p:sp>
      <p:sp>
        <p:nvSpPr>
          <p:cNvPr id="5" name="Footer Placeholder 4">
            <a:extLst>
              <a:ext uri="{FF2B5EF4-FFF2-40B4-BE49-F238E27FC236}">
                <a16:creationId xmlns:a16="http://schemas.microsoft.com/office/drawing/2014/main" id="{9A82A3BF-16DA-0267-B71B-7C670C102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C6992-B117-27CC-CB32-152DE5CB9893}"/>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399591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0E06-7B3F-8EFD-A8E5-6DDC487B4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DF99E7-3A14-0615-CE40-11FB1332F5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F52ADF-B14D-636D-D852-1B19DF85F11B}"/>
              </a:ext>
            </a:extLst>
          </p:cNvPr>
          <p:cNvSpPr>
            <a:spLocks noGrp="1"/>
          </p:cNvSpPr>
          <p:nvPr>
            <p:ph type="dt" sz="half" idx="10"/>
          </p:nvPr>
        </p:nvSpPr>
        <p:spPr/>
        <p:txBody>
          <a:bodyPr/>
          <a:lstStyle/>
          <a:p>
            <a:fld id="{06B03E36-A18A-4CB0-B7C6-E9FCFEEC9F27}" type="datetimeFigureOut">
              <a:rPr lang="en-US" smtClean="0"/>
              <a:t>4/9/2026</a:t>
            </a:fld>
            <a:endParaRPr lang="en-US"/>
          </a:p>
        </p:txBody>
      </p:sp>
      <p:sp>
        <p:nvSpPr>
          <p:cNvPr id="5" name="Footer Placeholder 4">
            <a:extLst>
              <a:ext uri="{FF2B5EF4-FFF2-40B4-BE49-F238E27FC236}">
                <a16:creationId xmlns:a16="http://schemas.microsoft.com/office/drawing/2014/main" id="{B1856908-C426-2597-AA85-21A2A4289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365CA-DA1E-38E5-5F44-41E66FACDAB6}"/>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53313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04240-5DB3-FE17-AB6B-A9C46761C0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AC4AC4-634C-3A48-AFF8-D8439D1BFD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DB1EDE-2753-AB2C-147F-CA79958E57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CF25C8-34CE-4719-147E-E4BDC3AD83E7}"/>
              </a:ext>
            </a:extLst>
          </p:cNvPr>
          <p:cNvSpPr>
            <a:spLocks noGrp="1"/>
          </p:cNvSpPr>
          <p:nvPr>
            <p:ph type="dt" sz="half" idx="10"/>
          </p:nvPr>
        </p:nvSpPr>
        <p:spPr/>
        <p:txBody>
          <a:bodyPr/>
          <a:lstStyle/>
          <a:p>
            <a:fld id="{06B03E36-A18A-4CB0-B7C6-E9FCFEEC9F27}" type="datetimeFigureOut">
              <a:rPr lang="en-US" smtClean="0"/>
              <a:t>4/9/2026</a:t>
            </a:fld>
            <a:endParaRPr lang="en-US"/>
          </a:p>
        </p:txBody>
      </p:sp>
      <p:sp>
        <p:nvSpPr>
          <p:cNvPr id="6" name="Footer Placeholder 5">
            <a:extLst>
              <a:ext uri="{FF2B5EF4-FFF2-40B4-BE49-F238E27FC236}">
                <a16:creationId xmlns:a16="http://schemas.microsoft.com/office/drawing/2014/main" id="{58EBF0C0-F001-34E7-102F-477F4D3F54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D9F90C-B68C-9386-6D0E-2EE49547EFB3}"/>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19390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15F0C-5B97-3159-9193-254C3D121A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3461C4-60A6-1F53-7676-9AA015FE74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913A1-36F7-65BA-9F09-BAABE581B8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3771D0-A8BF-E231-9B9D-8C286C0626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56C936-0D47-1CCF-15AB-B77E5FFEA7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DD9AE6-EDC7-4DC8-6657-CEB549638C3C}"/>
              </a:ext>
            </a:extLst>
          </p:cNvPr>
          <p:cNvSpPr>
            <a:spLocks noGrp="1"/>
          </p:cNvSpPr>
          <p:nvPr>
            <p:ph type="dt" sz="half" idx="10"/>
          </p:nvPr>
        </p:nvSpPr>
        <p:spPr/>
        <p:txBody>
          <a:bodyPr/>
          <a:lstStyle/>
          <a:p>
            <a:fld id="{06B03E36-A18A-4CB0-B7C6-E9FCFEEC9F27}" type="datetimeFigureOut">
              <a:rPr lang="en-US" smtClean="0"/>
              <a:t>4/9/2026</a:t>
            </a:fld>
            <a:endParaRPr lang="en-US"/>
          </a:p>
        </p:txBody>
      </p:sp>
      <p:sp>
        <p:nvSpPr>
          <p:cNvPr id="8" name="Footer Placeholder 7">
            <a:extLst>
              <a:ext uri="{FF2B5EF4-FFF2-40B4-BE49-F238E27FC236}">
                <a16:creationId xmlns:a16="http://schemas.microsoft.com/office/drawing/2014/main" id="{46DCDE55-7F40-B17F-8B01-EA33D0029E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9760BF-3C5E-E3C6-492B-293E0A695E7F}"/>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376600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E33D-6622-482F-B508-7D72556700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2468FF-8A20-700F-9921-4AF1B54EFF20}"/>
              </a:ext>
            </a:extLst>
          </p:cNvPr>
          <p:cNvSpPr>
            <a:spLocks noGrp="1"/>
          </p:cNvSpPr>
          <p:nvPr>
            <p:ph type="dt" sz="half" idx="10"/>
          </p:nvPr>
        </p:nvSpPr>
        <p:spPr/>
        <p:txBody>
          <a:bodyPr/>
          <a:lstStyle/>
          <a:p>
            <a:fld id="{06B03E36-A18A-4CB0-B7C6-E9FCFEEC9F27}" type="datetimeFigureOut">
              <a:rPr lang="en-US" smtClean="0"/>
              <a:t>4/9/2026</a:t>
            </a:fld>
            <a:endParaRPr lang="en-US"/>
          </a:p>
        </p:txBody>
      </p:sp>
      <p:sp>
        <p:nvSpPr>
          <p:cNvPr id="4" name="Footer Placeholder 3">
            <a:extLst>
              <a:ext uri="{FF2B5EF4-FFF2-40B4-BE49-F238E27FC236}">
                <a16:creationId xmlns:a16="http://schemas.microsoft.com/office/drawing/2014/main" id="{EF36DD44-C28A-8C64-C350-FDE78341DA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5F0684-0D8D-DC07-5498-0CE090A2B34B}"/>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243808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E5499-5D0D-1511-CF24-4D9FDFD170B4}"/>
              </a:ext>
            </a:extLst>
          </p:cNvPr>
          <p:cNvSpPr>
            <a:spLocks noGrp="1"/>
          </p:cNvSpPr>
          <p:nvPr>
            <p:ph type="dt" sz="half" idx="10"/>
          </p:nvPr>
        </p:nvSpPr>
        <p:spPr/>
        <p:txBody>
          <a:bodyPr/>
          <a:lstStyle/>
          <a:p>
            <a:fld id="{06B03E36-A18A-4CB0-B7C6-E9FCFEEC9F27}" type="datetimeFigureOut">
              <a:rPr lang="en-US" smtClean="0"/>
              <a:t>4/9/2026</a:t>
            </a:fld>
            <a:endParaRPr lang="en-US"/>
          </a:p>
        </p:txBody>
      </p:sp>
      <p:sp>
        <p:nvSpPr>
          <p:cNvPr id="3" name="Footer Placeholder 2">
            <a:extLst>
              <a:ext uri="{FF2B5EF4-FFF2-40B4-BE49-F238E27FC236}">
                <a16:creationId xmlns:a16="http://schemas.microsoft.com/office/drawing/2014/main" id="{B979231B-8E47-70DC-E1C8-E5693DEDF3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BCA68-8FA0-3316-CBCB-C6BED20F648A}"/>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321978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E69A-0CA9-DDD2-86E3-42E122B45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714C6-C0A7-2F24-B489-0B3E3DF5B3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E4E72F-382D-3506-1510-8A786CC02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CF4570-9495-66F1-7A94-4D2C37529ED1}"/>
              </a:ext>
            </a:extLst>
          </p:cNvPr>
          <p:cNvSpPr>
            <a:spLocks noGrp="1"/>
          </p:cNvSpPr>
          <p:nvPr>
            <p:ph type="dt" sz="half" idx="10"/>
          </p:nvPr>
        </p:nvSpPr>
        <p:spPr/>
        <p:txBody>
          <a:bodyPr/>
          <a:lstStyle/>
          <a:p>
            <a:fld id="{06B03E36-A18A-4CB0-B7C6-E9FCFEEC9F27}" type="datetimeFigureOut">
              <a:rPr lang="en-US" smtClean="0"/>
              <a:t>4/9/2026</a:t>
            </a:fld>
            <a:endParaRPr lang="en-US"/>
          </a:p>
        </p:txBody>
      </p:sp>
      <p:sp>
        <p:nvSpPr>
          <p:cNvPr id="6" name="Footer Placeholder 5">
            <a:extLst>
              <a:ext uri="{FF2B5EF4-FFF2-40B4-BE49-F238E27FC236}">
                <a16:creationId xmlns:a16="http://schemas.microsoft.com/office/drawing/2014/main" id="{3CCDCCEF-1158-5747-6B8D-F5ACEF006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D96655-2477-5D24-C120-47AB59C1D8E9}"/>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408288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6BC4-2F8D-0B36-9060-446FA56E1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F16E30-5EFD-2FC3-11EA-9568CA435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6EBCB2-DFD0-D7A0-6113-118323C87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39DAC-6743-EF5A-15B8-A66B250907B9}"/>
              </a:ext>
            </a:extLst>
          </p:cNvPr>
          <p:cNvSpPr>
            <a:spLocks noGrp="1"/>
          </p:cNvSpPr>
          <p:nvPr>
            <p:ph type="dt" sz="half" idx="10"/>
          </p:nvPr>
        </p:nvSpPr>
        <p:spPr/>
        <p:txBody>
          <a:bodyPr/>
          <a:lstStyle/>
          <a:p>
            <a:fld id="{06B03E36-A18A-4CB0-B7C6-E9FCFEEC9F27}" type="datetimeFigureOut">
              <a:rPr lang="en-US" smtClean="0"/>
              <a:t>4/9/2026</a:t>
            </a:fld>
            <a:endParaRPr lang="en-US"/>
          </a:p>
        </p:txBody>
      </p:sp>
      <p:sp>
        <p:nvSpPr>
          <p:cNvPr id="6" name="Footer Placeholder 5">
            <a:extLst>
              <a:ext uri="{FF2B5EF4-FFF2-40B4-BE49-F238E27FC236}">
                <a16:creationId xmlns:a16="http://schemas.microsoft.com/office/drawing/2014/main" id="{87D3F48B-D250-5857-D558-FF1877AEFE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F90DD6-501D-36BA-A2E3-C84A79C0F1E0}"/>
              </a:ext>
            </a:extLst>
          </p:cNvPr>
          <p:cNvSpPr>
            <a:spLocks noGrp="1"/>
          </p:cNvSpPr>
          <p:nvPr>
            <p:ph type="sldNum" sz="quarter" idx="12"/>
          </p:nvPr>
        </p:nvSpPr>
        <p:spPr/>
        <p:txBody>
          <a:bodyPr/>
          <a:lstStyle/>
          <a:p>
            <a:fld id="{FA831FAC-937B-418F-B9E7-B0546C2132D6}" type="slidenum">
              <a:rPr lang="en-US" smtClean="0"/>
              <a:t>‹#›</a:t>
            </a:fld>
            <a:endParaRPr lang="en-US"/>
          </a:p>
        </p:txBody>
      </p:sp>
    </p:spTree>
    <p:extLst>
      <p:ext uri="{BB962C8B-B14F-4D97-AF65-F5344CB8AC3E}">
        <p14:creationId xmlns:p14="http://schemas.microsoft.com/office/powerpoint/2010/main" val="84588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F00F21-D573-6818-95B3-C26A2BBF09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254874-8F7C-318A-1657-E68EAA31E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3D29F-F873-8B7C-CCB8-2F96526661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B03E36-A18A-4CB0-B7C6-E9FCFEEC9F27}" type="datetimeFigureOut">
              <a:rPr lang="en-US" smtClean="0"/>
              <a:t>4/9/2026</a:t>
            </a:fld>
            <a:endParaRPr lang="en-US"/>
          </a:p>
        </p:txBody>
      </p:sp>
      <p:sp>
        <p:nvSpPr>
          <p:cNvPr id="5" name="Footer Placeholder 4">
            <a:extLst>
              <a:ext uri="{FF2B5EF4-FFF2-40B4-BE49-F238E27FC236}">
                <a16:creationId xmlns:a16="http://schemas.microsoft.com/office/drawing/2014/main" id="{F49886D7-579C-CDB6-B7F0-38F43A787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19C29AB-9341-4DDE-CAA1-762C8585D1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831FAC-937B-418F-B9E7-B0546C2132D6}" type="slidenum">
              <a:rPr lang="en-US" smtClean="0"/>
              <a:t>‹#›</a:t>
            </a:fld>
            <a:endParaRPr lang="en-US"/>
          </a:p>
        </p:txBody>
      </p:sp>
    </p:spTree>
    <p:extLst>
      <p:ext uri="{BB962C8B-B14F-4D97-AF65-F5344CB8AC3E}">
        <p14:creationId xmlns:p14="http://schemas.microsoft.com/office/powerpoint/2010/main" val="1933768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3F54-C1AE-BF64-7544-ACA0B17DBA8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32A88E8-C2F7-1757-7353-034CDBA5A091}"/>
              </a:ext>
            </a:extLst>
          </p:cNvPr>
          <p:cNvSpPr>
            <a:spLocks noGrp="1"/>
          </p:cNvSpPr>
          <p:nvPr>
            <p:ph idx="1"/>
          </p:nvPr>
        </p:nvSpPr>
        <p:spPr/>
        <p:txBody>
          <a:bodyPr/>
          <a:lstStyle/>
          <a:p>
            <a:endParaRPr lang="en-IN"/>
          </a:p>
        </p:txBody>
      </p:sp>
      <p:sp useBgFill="1">
        <p:nvSpPr>
          <p:cNvPr id="4" name="Rectangle 3">
            <a:extLst>
              <a:ext uri="{FF2B5EF4-FFF2-40B4-BE49-F238E27FC236}">
                <a16:creationId xmlns:a16="http://schemas.microsoft.com/office/drawing/2014/main" id="{B6988D8C-20C2-C60F-0911-73BE59B42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4D80CB-48CE-E10F-C686-B5783993C2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rgbClr val="4E5E69">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itle 1">
            <a:extLst>
              <a:ext uri="{FF2B5EF4-FFF2-40B4-BE49-F238E27FC236}">
                <a16:creationId xmlns:a16="http://schemas.microsoft.com/office/drawing/2014/main" id="{5B333163-12ED-B547-0742-32BA7268437F}"/>
              </a:ext>
            </a:extLst>
          </p:cNvPr>
          <p:cNvSpPr txBox="1">
            <a:spLocks/>
          </p:cNvSpPr>
          <p:nvPr/>
        </p:nvSpPr>
        <p:spPr>
          <a:xfrm>
            <a:off x="665197" y="728606"/>
            <a:ext cx="5280461" cy="33412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FFFF00"/>
                </a:solidFill>
                <a:latin typeface="Times New Roman" panose="02020603050405020304" pitchFamily="18" charset="0"/>
                <a:cs typeface="Times New Roman" panose="02020603050405020304" pitchFamily="18" charset="0"/>
              </a:rPr>
              <a:t>Cloud Computing and Security</a:t>
            </a:r>
            <a:br>
              <a:rPr lang="en-US" b="1">
                <a:solidFill>
                  <a:srgbClr val="FFFF00"/>
                </a:solidFill>
                <a:latin typeface="Times New Roman" panose="02020603050405020304" pitchFamily="18" charset="0"/>
                <a:cs typeface="Times New Roman" panose="02020603050405020304" pitchFamily="18" charset="0"/>
              </a:rPr>
            </a:br>
            <a:r>
              <a:rPr lang="en-US" b="1">
                <a:solidFill>
                  <a:srgbClr val="FFFF00"/>
                </a:solidFill>
                <a:highlight>
                  <a:srgbClr val="0000FF"/>
                </a:highlight>
                <a:latin typeface="Times New Roman" panose="02020603050405020304" pitchFamily="18" charset="0"/>
                <a:cs typeface="Times New Roman" panose="02020603050405020304" pitchFamily="18" charset="0"/>
              </a:rPr>
              <a:t>BIS613D</a:t>
            </a:r>
            <a:endParaRPr lang="en-US" b="1" dirty="0">
              <a:solidFill>
                <a:srgbClr val="FFFF00"/>
              </a:solidFill>
              <a:highlight>
                <a:srgbClr val="0000FF"/>
              </a:highlight>
              <a:latin typeface="Times New Roman" panose="02020603050405020304" pitchFamily="18" charset="0"/>
              <a:cs typeface="Times New Roman" panose="02020603050405020304" pitchFamily="18" charset="0"/>
            </a:endParaRPr>
          </a:p>
        </p:txBody>
      </p:sp>
      <p:pic>
        <p:nvPicPr>
          <p:cNvPr id="7" name="Picture 6" descr="Geometric white clouds on a blue sky">
            <a:extLst>
              <a:ext uri="{FF2B5EF4-FFF2-40B4-BE49-F238E27FC236}">
                <a16:creationId xmlns:a16="http://schemas.microsoft.com/office/drawing/2014/main" id="{F09F7CBE-FAB5-3729-9870-F2250DD1FF94}"/>
              </a:ext>
            </a:extLst>
          </p:cNvPr>
          <p:cNvPicPr>
            <a:picLocks noChangeAspect="1"/>
          </p:cNvPicPr>
          <p:nvPr/>
        </p:nvPicPr>
        <p:blipFill>
          <a:blip r:embed="rId2"/>
          <a:srcRect l="2353" r="31147"/>
          <a:stretch/>
        </p:blipFill>
        <p:spPr>
          <a:xfrm>
            <a:off x="6111242" y="10"/>
            <a:ext cx="6080758" cy="6857990"/>
          </a:xfrm>
          <a:prstGeom prst="rect">
            <a:avLst/>
          </a:prstGeom>
        </p:spPr>
      </p:pic>
      <p:sp>
        <p:nvSpPr>
          <p:cNvPr id="8" name="Freeform 27">
            <a:extLst>
              <a:ext uri="{FF2B5EF4-FFF2-40B4-BE49-F238E27FC236}">
                <a16:creationId xmlns:a16="http://schemas.microsoft.com/office/drawing/2014/main" id="{94C324AF-2E74-5A41-F7C8-F296FB435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9" name="Subtitle 2">
            <a:extLst>
              <a:ext uri="{FF2B5EF4-FFF2-40B4-BE49-F238E27FC236}">
                <a16:creationId xmlns:a16="http://schemas.microsoft.com/office/drawing/2014/main" id="{CDBA8A78-9F29-F801-BE2F-DACEF472C2EF}"/>
              </a:ext>
            </a:extLst>
          </p:cNvPr>
          <p:cNvSpPr txBox="1">
            <a:spLocks/>
          </p:cNvSpPr>
          <p:nvPr/>
        </p:nvSpPr>
        <p:spPr>
          <a:xfrm>
            <a:off x="6111241" y="1387675"/>
            <a:ext cx="5966459" cy="2704784"/>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600" b="1" dirty="0">
                <a:solidFill>
                  <a:srgbClr val="FEFFFF"/>
                </a:solidFill>
                <a:latin typeface="Times New Roman" panose="02020603050405020304" pitchFamily="18" charset="0"/>
                <a:cs typeface="Times New Roman" panose="02020603050405020304" pitchFamily="18" charset="0"/>
              </a:rPr>
              <a:t>   </a:t>
            </a:r>
            <a:r>
              <a:rPr lang="en-US" sz="6200" b="1" dirty="0">
                <a:solidFill>
                  <a:srgbClr val="FF0000"/>
                </a:solidFill>
                <a:latin typeface="Times New Roman" panose="02020603050405020304" pitchFamily="18" charset="0"/>
                <a:cs typeface="Times New Roman" panose="02020603050405020304" pitchFamily="18" charset="0"/>
              </a:rPr>
              <a:t>Module 4</a:t>
            </a:r>
          </a:p>
          <a:p>
            <a:pPr marL="0" indent="0" algn="ctr">
              <a:buNone/>
            </a:pPr>
            <a:r>
              <a:rPr lang="en-US" sz="5700" b="1" dirty="0">
                <a:solidFill>
                  <a:srgbClr val="FF0000"/>
                </a:solidFill>
                <a:latin typeface="Times New Roman" panose="02020603050405020304" pitchFamily="18" charset="0"/>
                <a:cs typeface="Times New Roman" panose="02020603050405020304" pitchFamily="18" charset="0"/>
              </a:rPr>
              <a:t>Cloud Security and Trust Management</a:t>
            </a:r>
          </a:p>
        </p:txBody>
      </p:sp>
      <p:pic>
        <p:nvPicPr>
          <p:cNvPr id="10" name="image1.png">
            <a:extLst>
              <a:ext uri="{FF2B5EF4-FFF2-40B4-BE49-F238E27FC236}">
                <a16:creationId xmlns:a16="http://schemas.microsoft.com/office/drawing/2014/main" id="{9BBD0507-6EDA-266D-DB40-79D43BA33CBA}"/>
              </a:ext>
            </a:extLst>
          </p:cNvPr>
          <p:cNvPicPr/>
          <p:nvPr/>
        </p:nvPicPr>
        <p:blipFill>
          <a:blip r:embed="rId3"/>
          <a:srcRect/>
          <a:stretch>
            <a:fillRect/>
          </a:stretch>
        </p:blipFill>
        <p:spPr>
          <a:xfrm>
            <a:off x="7478486" y="4800600"/>
            <a:ext cx="3505877" cy="1814313"/>
          </a:xfrm>
          <a:prstGeom prst="rect">
            <a:avLst/>
          </a:prstGeom>
          <a:ln/>
        </p:spPr>
      </p:pic>
      <p:sp>
        <p:nvSpPr>
          <p:cNvPr id="11" name="Subtitle 2">
            <a:extLst>
              <a:ext uri="{FF2B5EF4-FFF2-40B4-BE49-F238E27FC236}">
                <a16:creationId xmlns:a16="http://schemas.microsoft.com/office/drawing/2014/main" id="{A5260B99-8481-4681-019D-5FDEE2267329}"/>
              </a:ext>
            </a:extLst>
          </p:cNvPr>
          <p:cNvSpPr txBox="1">
            <a:spLocks/>
          </p:cNvSpPr>
          <p:nvPr/>
        </p:nvSpPr>
        <p:spPr>
          <a:xfrm>
            <a:off x="317432" y="5201587"/>
            <a:ext cx="6246342" cy="606793"/>
          </a:xfrm>
          <a:prstGeom prst="rect">
            <a:avLst/>
          </a:prstGeom>
        </p:spPr>
        <p:txBody>
          <a:bodyPr vert="horz" lIns="91440" tIns="45720" rIns="91440" bIns="45720" rtlCol="0" anchor="ctr">
            <a:normAutofit fontScale="550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1600" b="1" dirty="0">
                <a:solidFill>
                  <a:srgbClr val="FEFFFF"/>
                </a:solidFill>
                <a:latin typeface="Times New Roman" panose="02020603050405020304" pitchFamily="18" charset="0"/>
                <a:cs typeface="Times New Roman" panose="02020603050405020304" pitchFamily="18" charset="0"/>
              </a:rPr>
              <a:t>   </a:t>
            </a:r>
            <a:r>
              <a:rPr lang="en-US" sz="7000" b="1" dirty="0">
                <a:solidFill>
                  <a:srgbClr val="FFFF00"/>
                </a:solidFill>
                <a:latin typeface="Times New Roman" panose="02020603050405020304" pitchFamily="18" charset="0"/>
                <a:cs typeface="Times New Roman" panose="02020603050405020304" pitchFamily="18" charset="0"/>
              </a:rPr>
              <a:t>Department of ISE</a:t>
            </a:r>
            <a:endParaRPr lang="en-US" sz="41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06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700"/>
                                        <p:tgtEl>
                                          <p:spTgt spid="9">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7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p"/>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BAA01-DE51-02FB-5908-00329C7CD78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427F6F-02A1-0BE4-808C-6C97262E662B}"/>
              </a:ext>
            </a:extLst>
          </p:cNvPr>
          <p:cNvSpPr>
            <a:spLocks noGrp="1"/>
          </p:cNvSpPr>
          <p:nvPr>
            <p:ph idx="1"/>
          </p:nvPr>
        </p:nvSpPr>
        <p:spPr>
          <a:xfrm>
            <a:off x="130629" y="239486"/>
            <a:ext cx="11876314" cy="6444343"/>
          </a:xfrm>
        </p:spPr>
        <p:txBody>
          <a:bodyPr>
            <a:normAutofit fontScale="92500" lnSpcReduction="20000"/>
          </a:bodyPr>
          <a:lstStyle/>
          <a:p>
            <a:pPr marL="0" indent="0" algn="ctr">
              <a:lnSpc>
                <a:spcPct val="120000"/>
              </a:lnSpc>
              <a:buNone/>
            </a:pPr>
            <a:r>
              <a:rPr lang="en-US" sz="3900" b="1" dirty="0">
                <a:solidFill>
                  <a:srgbClr val="FF0000"/>
                </a:solidFill>
                <a:latin typeface="Times New Roman" panose="02020603050405020304" pitchFamily="18" charset="0"/>
                <a:cs typeface="Times New Roman" panose="02020603050405020304" pitchFamily="18" charset="0"/>
              </a:rPr>
              <a:t> Cloud Defense Methods</a:t>
            </a:r>
          </a:p>
          <a:p>
            <a:pPr algn="just">
              <a:lnSpc>
                <a:spcPct val="120000"/>
              </a:lnSpc>
            </a:pPr>
            <a:r>
              <a:rPr lang="en-US" sz="3500" dirty="0">
                <a:latin typeface="Times New Roman" panose="02020603050405020304" pitchFamily="18" charset="0"/>
                <a:cs typeface="Times New Roman" panose="02020603050405020304" pitchFamily="18" charset="0"/>
              </a:rPr>
              <a:t>Virtualization enhances cloud security. But VMs add an additional layer of software that could become a single point of failure. </a:t>
            </a:r>
          </a:p>
          <a:p>
            <a:pPr algn="just">
              <a:lnSpc>
                <a:spcPct val="120000"/>
              </a:lnSpc>
            </a:pPr>
            <a:r>
              <a:rPr lang="en-US" sz="3500" dirty="0">
                <a:latin typeface="Times New Roman" panose="02020603050405020304" pitchFamily="18" charset="0"/>
                <a:cs typeface="Times New Roman" panose="02020603050405020304" pitchFamily="18" charset="0"/>
              </a:rPr>
              <a:t>With virtualization, a single physical machine can be divided or partitioned into multiple VMs (e.g., server consolidation). </a:t>
            </a:r>
          </a:p>
          <a:p>
            <a:pPr algn="just">
              <a:lnSpc>
                <a:spcPct val="120000"/>
              </a:lnSpc>
            </a:pPr>
            <a:r>
              <a:rPr lang="en-US" sz="3500" dirty="0">
                <a:latin typeface="Times New Roman" panose="02020603050405020304" pitchFamily="18" charset="0"/>
                <a:cs typeface="Times New Roman" panose="02020603050405020304" pitchFamily="18" charset="0"/>
              </a:rPr>
              <a:t>This provides each VM with better security isolation and each partition is protected from DoS attacks by other partitions. </a:t>
            </a:r>
          </a:p>
          <a:p>
            <a:pPr algn="just">
              <a:lnSpc>
                <a:spcPct val="120000"/>
              </a:lnSpc>
            </a:pPr>
            <a:r>
              <a:rPr lang="en-US" sz="3500" dirty="0">
                <a:latin typeface="Times New Roman" panose="02020603050405020304" pitchFamily="18" charset="0"/>
                <a:cs typeface="Times New Roman" panose="02020603050405020304" pitchFamily="18" charset="0"/>
              </a:rPr>
              <a:t>Security attacks in one VM are isolated and contained from affecting the other VMs. </a:t>
            </a:r>
          </a:p>
          <a:p>
            <a:pPr algn="just">
              <a:lnSpc>
                <a:spcPct val="120000"/>
              </a:lnSpc>
            </a:pPr>
            <a:r>
              <a:rPr lang="en-US" sz="3500" dirty="0">
                <a:latin typeface="Times New Roman" panose="02020603050405020304" pitchFamily="18" charset="0"/>
                <a:cs typeface="Times New Roman" panose="02020603050405020304" pitchFamily="18" charset="0"/>
              </a:rPr>
              <a:t>Table 4.9 lists eight protection schemes to secure public clouds and data centers. </a:t>
            </a:r>
          </a:p>
        </p:txBody>
      </p:sp>
    </p:spTree>
    <p:extLst>
      <p:ext uri="{BB962C8B-B14F-4D97-AF65-F5344CB8AC3E}">
        <p14:creationId xmlns:p14="http://schemas.microsoft.com/office/powerpoint/2010/main" val="4199463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2A08C-E09F-0CD6-2EA2-F27CDAFB8FC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76739C-64E0-7E32-9F91-938A34E4F26A}"/>
              </a:ext>
            </a:extLst>
          </p:cNvPr>
          <p:cNvSpPr>
            <a:spLocks noGrp="1"/>
          </p:cNvSpPr>
          <p:nvPr>
            <p:ph idx="1"/>
          </p:nvPr>
        </p:nvSpPr>
        <p:spPr>
          <a:xfrm>
            <a:off x="2862942" y="87591"/>
            <a:ext cx="6455229" cy="707571"/>
          </a:xfrm>
        </p:spPr>
        <p:txBody>
          <a:bodyPr>
            <a:normAutofit lnSpcReduction="10000"/>
          </a:bodyPr>
          <a:lstStyle/>
          <a:p>
            <a:pPr marL="0" indent="0" algn="ctr">
              <a:lnSpc>
                <a:spcPct val="120000"/>
              </a:lnSpc>
              <a:buNone/>
            </a:pPr>
            <a:r>
              <a:rPr lang="en-US" sz="3900" b="1" dirty="0">
                <a:solidFill>
                  <a:srgbClr val="FF0000"/>
                </a:solidFill>
                <a:latin typeface="Times New Roman" panose="02020603050405020304" pitchFamily="18" charset="0"/>
                <a:cs typeface="Times New Roman" panose="02020603050405020304" pitchFamily="18" charset="0"/>
              </a:rPr>
              <a:t> Cloud Defense Methods</a:t>
            </a:r>
          </a:p>
        </p:txBody>
      </p:sp>
      <p:pic>
        <p:nvPicPr>
          <p:cNvPr id="4" name="Picture 3">
            <a:extLst>
              <a:ext uri="{FF2B5EF4-FFF2-40B4-BE49-F238E27FC236}">
                <a16:creationId xmlns:a16="http://schemas.microsoft.com/office/drawing/2014/main" id="{75A52E91-CA6E-F565-15C4-39B57D827E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63286" y="795162"/>
            <a:ext cx="11854543" cy="5877781"/>
          </a:xfrm>
          <a:prstGeom prst="rect">
            <a:avLst/>
          </a:prstGeom>
        </p:spPr>
      </p:pic>
    </p:spTree>
    <p:extLst>
      <p:ext uri="{BB962C8B-B14F-4D97-AF65-F5344CB8AC3E}">
        <p14:creationId xmlns:p14="http://schemas.microsoft.com/office/powerpoint/2010/main" val="675918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9E68C-6D57-E9D6-7F0E-81CBA127BAC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11DA1D-3526-5DC1-5B37-FAED74D4C944}"/>
              </a:ext>
            </a:extLst>
          </p:cNvPr>
          <p:cNvSpPr>
            <a:spLocks noGrp="1"/>
          </p:cNvSpPr>
          <p:nvPr>
            <p:ph idx="1"/>
          </p:nvPr>
        </p:nvSpPr>
        <p:spPr>
          <a:xfrm>
            <a:off x="130629" y="239486"/>
            <a:ext cx="11876314" cy="6444343"/>
          </a:xfrm>
        </p:spPr>
        <p:txBody>
          <a:bodyPr>
            <a:normAutofit lnSpcReduction="10000"/>
          </a:bodyPr>
          <a:lstStyle/>
          <a:p>
            <a:pPr marL="0" indent="0" algn="ctr">
              <a:lnSpc>
                <a:spcPct val="120000"/>
              </a:lnSpc>
              <a:buNone/>
            </a:pPr>
            <a:r>
              <a:rPr lang="en-US" sz="3900" b="1" dirty="0">
                <a:solidFill>
                  <a:srgbClr val="FF0000"/>
                </a:solidFill>
                <a:latin typeface="Times New Roman" panose="02020603050405020304" pitchFamily="18" charset="0"/>
                <a:cs typeface="Times New Roman" panose="02020603050405020304" pitchFamily="18" charset="0"/>
              </a:rPr>
              <a:t> Defense with Virtualization</a:t>
            </a:r>
          </a:p>
          <a:p>
            <a:pPr algn="just">
              <a:lnSpc>
                <a:spcPct val="120000"/>
              </a:lnSpc>
            </a:pPr>
            <a:r>
              <a:rPr lang="en-US" sz="3500" dirty="0">
                <a:latin typeface="Times New Roman" panose="02020603050405020304" pitchFamily="18" charset="0"/>
                <a:cs typeface="Times New Roman" panose="02020603050405020304" pitchFamily="18" charset="0"/>
              </a:rPr>
              <a:t>The VM is decoupled from the physical hardware. </a:t>
            </a:r>
          </a:p>
          <a:p>
            <a:pPr algn="just">
              <a:lnSpc>
                <a:spcPct val="120000"/>
              </a:lnSpc>
            </a:pPr>
            <a:r>
              <a:rPr lang="en-US" sz="3500" dirty="0">
                <a:latin typeface="Times New Roman" panose="02020603050405020304" pitchFamily="18" charset="0"/>
                <a:cs typeface="Times New Roman" panose="02020603050405020304" pitchFamily="18" charset="0"/>
              </a:rPr>
              <a:t>The entire VM can be represented as a software component and can be regarded as binary or digital data. </a:t>
            </a:r>
          </a:p>
          <a:p>
            <a:pPr algn="just">
              <a:lnSpc>
                <a:spcPct val="120000"/>
              </a:lnSpc>
            </a:pPr>
            <a:r>
              <a:rPr lang="en-US" sz="3500" dirty="0">
                <a:latin typeface="Times New Roman" panose="02020603050405020304" pitchFamily="18" charset="0"/>
                <a:cs typeface="Times New Roman" panose="02020603050405020304" pitchFamily="18" charset="0"/>
              </a:rPr>
              <a:t>The VM can be saved, cloned, encrypted, moved, or restored with ease. </a:t>
            </a:r>
          </a:p>
          <a:p>
            <a:pPr algn="just">
              <a:lnSpc>
                <a:spcPct val="120000"/>
              </a:lnSpc>
            </a:pPr>
            <a:r>
              <a:rPr lang="en-US" sz="3500" dirty="0">
                <a:latin typeface="Times New Roman" panose="02020603050405020304" pitchFamily="18" charset="0"/>
                <a:cs typeface="Times New Roman" panose="02020603050405020304" pitchFamily="18" charset="0"/>
              </a:rPr>
              <a:t>VMs enable High Availability and faster disaster recovery. </a:t>
            </a:r>
          </a:p>
          <a:p>
            <a:pPr algn="just">
              <a:lnSpc>
                <a:spcPct val="120000"/>
              </a:lnSpc>
            </a:pPr>
            <a:r>
              <a:rPr lang="en-US" sz="3500" dirty="0">
                <a:latin typeface="Times New Roman" panose="02020603050405020304" pitchFamily="18" charset="0"/>
                <a:cs typeface="Times New Roman" panose="02020603050405020304" pitchFamily="18" charset="0"/>
              </a:rPr>
              <a:t>Multiple IDS (Intrusion Detection Systems) VMs can be deployed at various resource sites including data centers.</a:t>
            </a:r>
          </a:p>
        </p:txBody>
      </p:sp>
    </p:spTree>
    <p:extLst>
      <p:ext uri="{BB962C8B-B14F-4D97-AF65-F5344CB8AC3E}">
        <p14:creationId xmlns:p14="http://schemas.microsoft.com/office/powerpoint/2010/main" val="255400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1527B-F9F7-6C3B-7DF3-9334ADC437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03E275-AD2F-C5BA-B8EB-7ADA842E6323}"/>
              </a:ext>
            </a:extLst>
          </p:cNvPr>
          <p:cNvSpPr>
            <a:spLocks noGrp="1"/>
          </p:cNvSpPr>
          <p:nvPr>
            <p:ph idx="1"/>
          </p:nvPr>
        </p:nvSpPr>
        <p:spPr>
          <a:xfrm>
            <a:off x="130629" y="239486"/>
            <a:ext cx="11876314" cy="6444343"/>
          </a:xfrm>
        </p:spPr>
        <p:txBody>
          <a:bodyPr>
            <a:normAutofit fontScale="70000" lnSpcReduction="20000"/>
          </a:bodyPr>
          <a:lstStyle/>
          <a:p>
            <a:pPr marL="0" indent="0" algn="ctr">
              <a:lnSpc>
                <a:spcPct val="120000"/>
              </a:lnSpc>
              <a:buNone/>
            </a:pPr>
            <a:r>
              <a:rPr lang="en-US" sz="3900" b="1" dirty="0">
                <a:solidFill>
                  <a:srgbClr val="FF0000"/>
                </a:solidFill>
                <a:latin typeface="Times New Roman" panose="02020603050405020304" pitchFamily="18" charset="0"/>
                <a:cs typeface="Times New Roman" panose="02020603050405020304" pitchFamily="18" charset="0"/>
              </a:rPr>
              <a:t> </a:t>
            </a:r>
            <a:r>
              <a:rPr lang="en-US" sz="5100" b="1" dirty="0">
                <a:solidFill>
                  <a:srgbClr val="FF0000"/>
                </a:solidFill>
                <a:latin typeface="Times New Roman" panose="02020603050405020304" pitchFamily="18" charset="0"/>
                <a:cs typeface="Times New Roman" panose="02020603050405020304" pitchFamily="18" charset="0"/>
              </a:rPr>
              <a:t>Privacy and Copyright Protection</a:t>
            </a:r>
          </a:p>
          <a:p>
            <a:pPr algn="just">
              <a:lnSpc>
                <a:spcPct val="120000"/>
              </a:lnSpc>
            </a:pPr>
            <a:r>
              <a:rPr lang="en-US" sz="4100" dirty="0">
                <a:solidFill>
                  <a:srgbClr val="002060"/>
                </a:solidFill>
                <a:latin typeface="Times New Roman" panose="02020603050405020304" pitchFamily="18" charset="0"/>
                <a:cs typeface="Times New Roman" panose="02020603050405020304" pitchFamily="18" charset="0"/>
              </a:rPr>
              <a:t>The user gets a predictable configuration before actual system integration. </a:t>
            </a:r>
          </a:p>
          <a:p>
            <a:pPr algn="just">
              <a:lnSpc>
                <a:spcPct val="120000"/>
              </a:lnSpc>
            </a:pPr>
            <a:r>
              <a:rPr lang="en-US" sz="4100" dirty="0">
                <a:solidFill>
                  <a:srgbClr val="002060"/>
                </a:solidFill>
                <a:latin typeface="Times New Roman" panose="02020603050405020304" pitchFamily="18" charset="0"/>
                <a:cs typeface="Times New Roman" panose="02020603050405020304" pitchFamily="18" charset="0"/>
              </a:rPr>
              <a:t>Yahoo!’s Pipes is a good example of a lightweight cloud platform. With shared files and data sets, privacy, security, and copyright data could be compromised in a cloud computing environment. </a:t>
            </a:r>
          </a:p>
          <a:p>
            <a:pPr algn="just">
              <a:lnSpc>
                <a:spcPct val="120000"/>
              </a:lnSpc>
            </a:pPr>
            <a:r>
              <a:rPr lang="en-US" sz="4100" dirty="0">
                <a:solidFill>
                  <a:srgbClr val="002060"/>
                </a:solidFill>
                <a:latin typeface="Times New Roman" panose="02020603050405020304" pitchFamily="18" charset="0"/>
                <a:cs typeface="Times New Roman" panose="02020603050405020304" pitchFamily="18" charset="0"/>
              </a:rPr>
              <a:t>Users desire to work in a software environment that provides many useful tools to build cloud applications over large data sets. </a:t>
            </a:r>
          </a:p>
          <a:p>
            <a:pPr algn="just">
              <a:lnSpc>
                <a:spcPct val="120000"/>
              </a:lnSpc>
            </a:pPr>
            <a:r>
              <a:rPr lang="en-US" sz="4100" dirty="0">
                <a:solidFill>
                  <a:srgbClr val="002060"/>
                </a:solidFill>
                <a:latin typeface="Times New Roman" panose="02020603050405020304" pitchFamily="18" charset="0"/>
                <a:cs typeface="Times New Roman" panose="02020603050405020304" pitchFamily="18" charset="0"/>
              </a:rPr>
              <a:t>Google’s platform essentially applies in-house software to protect resources. </a:t>
            </a:r>
          </a:p>
          <a:p>
            <a:pPr algn="just">
              <a:lnSpc>
                <a:spcPct val="120000"/>
              </a:lnSpc>
            </a:pPr>
            <a:r>
              <a:rPr lang="en-US" sz="4100" dirty="0">
                <a:solidFill>
                  <a:srgbClr val="002060"/>
                </a:solidFill>
                <a:latin typeface="Times New Roman" panose="02020603050405020304" pitchFamily="18" charset="0"/>
                <a:cs typeface="Times New Roman" panose="02020603050405020304" pitchFamily="18" charset="0"/>
              </a:rPr>
              <a:t>The Amazon EC2 applies HMEC and X.509 certificates in securing resources. </a:t>
            </a:r>
          </a:p>
          <a:p>
            <a:pPr algn="just">
              <a:lnSpc>
                <a:spcPct val="120000"/>
              </a:lnSpc>
            </a:pPr>
            <a:r>
              <a:rPr lang="en-US" sz="4100" dirty="0">
                <a:solidFill>
                  <a:srgbClr val="002060"/>
                </a:solidFill>
                <a:latin typeface="Times New Roman" panose="02020603050405020304" pitchFamily="18" charset="0"/>
                <a:cs typeface="Times New Roman" panose="02020603050405020304" pitchFamily="18" charset="0"/>
              </a:rPr>
              <a:t>It is necessary to protect browser-initiated application software in the cloud environment. </a:t>
            </a:r>
          </a:p>
        </p:txBody>
      </p:sp>
    </p:spTree>
    <p:extLst>
      <p:ext uri="{BB962C8B-B14F-4D97-AF65-F5344CB8AC3E}">
        <p14:creationId xmlns:p14="http://schemas.microsoft.com/office/powerpoint/2010/main" val="233675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FBCC2-A9AB-D542-8ACC-B57AD1D0B78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E2CB92-641E-1260-CF73-73B03EAEF8CC}"/>
              </a:ext>
            </a:extLst>
          </p:cNvPr>
          <p:cNvSpPr>
            <a:spLocks noGrp="1"/>
          </p:cNvSpPr>
          <p:nvPr>
            <p:ph idx="1"/>
          </p:nvPr>
        </p:nvSpPr>
        <p:spPr>
          <a:xfrm>
            <a:off x="130629" y="239486"/>
            <a:ext cx="11876314" cy="6444343"/>
          </a:xfrm>
        </p:spPr>
        <p:txBody>
          <a:bodyPr>
            <a:normAutofit fontScale="62500" lnSpcReduction="20000"/>
          </a:bodyPr>
          <a:lstStyle/>
          <a:p>
            <a:pPr marL="0" indent="0" algn="ctr">
              <a:lnSpc>
                <a:spcPct val="120000"/>
              </a:lnSpc>
              <a:buNone/>
            </a:pPr>
            <a:r>
              <a:rPr lang="en-US" sz="3900" b="1" dirty="0">
                <a:solidFill>
                  <a:srgbClr val="FF0000"/>
                </a:solidFill>
                <a:latin typeface="Times New Roman" panose="02020603050405020304" pitchFamily="18" charset="0"/>
                <a:cs typeface="Times New Roman" panose="02020603050405020304" pitchFamily="18" charset="0"/>
              </a:rPr>
              <a:t> </a:t>
            </a:r>
            <a:r>
              <a:rPr lang="en-US" sz="5100" b="1" dirty="0">
                <a:solidFill>
                  <a:srgbClr val="FF0000"/>
                </a:solidFill>
                <a:latin typeface="Times New Roman" panose="02020603050405020304" pitchFamily="18" charset="0"/>
                <a:cs typeface="Times New Roman" panose="02020603050405020304" pitchFamily="18" charset="0"/>
              </a:rPr>
              <a:t>Privacy and Copyright Protection</a:t>
            </a:r>
          </a:p>
          <a:p>
            <a:pPr algn="just">
              <a:lnSpc>
                <a:spcPct val="120000"/>
              </a:lnSpc>
            </a:pPr>
            <a:r>
              <a:rPr lang="en-US" sz="4100" dirty="0">
                <a:solidFill>
                  <a:srgbClr val="7030A0"/>
                </a:solidFill>
                <a:latin typeface="Times New Roman" panose="02020603050405020304" pitchFamily="18" charset="0"/>
                <a:cs typeface="Times New Roman" panose="02020603050405020304" pitchFamily="18" charset="0"/>
              </a:rPr>
              <a:t>Here are several security features desired in a secure cloud</a:t>
            </a:r>
          </a:p>
          <a:p>
            <a:pPr marL="742950" indent="-388938" algn="just">
              <a:lnSpc>
                <a:spcPct val="120000"/>
              </a:lnSpc>
              <a:buFont typeface="+mj-lt"/>
              <a:buAutoNum type="arabicPeriod"/>
            </a:pPr>
            <a:r>
              <a:rPr lang="en-US" sz="4500" dirty="0">
                <a:solidFill>
                  <a:schemeClr val="accent4">
                    <a:lumMod val="50000"/>
                  </a:schemeClr>
                </a:solidFill>
                <a:latin typeface="Times New Roman" panose="02020603050405020304" pitchFamily="18" charset="0"/>
                <a:cs typeface="Times New Roman" panose="02020603050405020304" pitchFamily="18" charset="0"/>
              </a:rPr>
              <a:t>Dynamic web services with full support from secure web technologies</a:t>
            </a:r>
          </a:p>
          <a:p>
            <a:pPr marL="742950" indent="-388938" algn="just">
              <a:lnSpc>
                <a:spcPct val="120000"/>
              </a:lnSpc>
              <a:buFont typeface="+mj-lt"/>
              <a:buAutoNum type="arabicPeriod"/>
            </a:pPr>
            <a:r>
              <a:rPr lang="en-US" sz="4500" dirty="0">
                <a:solidFill>
                  <a:schemeClr val="accent4">
                    <a:lumMod val="50000"/>
                  </a:schemeClr>
                </a:solidFill>
                <a:latin typeface="Times New Roman" panose="02020603050405020304" pitchFamily="18" charset="0"/>
                <a:cs typeface="Times New Roman" panose="02020603050405020304" pitchFamily="18" charset="0"/>
              </a:rPr>
              <a:t>Established trust between users and providers through SLAs and reputation systems</a:t>
            </a:r>
          </a:p>
          <a:p>
            <a:pPr marL="742950" indent="-388938" algn="just">
              <a:lnSpc>
                <a:spcPct val="120000"/>
              </a:lnSpc>
              <a:buFont typeface="+mj-lt"/>
              <a:buAutoNum type="arabicPeriod"/>
            </a:pPr>
            <a:r>
              <a:rPr lang="en-US" sz="4500" dirty="0">
                <a:solidFill>
                  <a:schemeClr val="accent4">
                    <a:lumMod val="50000"/>
                  </a:schemeClr>
                </a:solidFill>
                <a:latin typeface="Times New Roman" panose="02020603050405020304" pitchFamily="18" charset="0"/>
                <a:cs typeface="Times New Roman" panose="02020603050405020304" pitchFamily="18" charset="0"/>
              </a:rPr>
              <a:t>Effective user identity management and data-access management</a:t>
            </a:r>
          </a:p>
          <a:p>
            <a:pPr marL="742950" indent="-388938" algn="just">
              <a:lnSpc>
                <a:spcPct val="120000"/>
              </a:lnSpc>
              <a:buFont typeface="+mj-lt"/>
              <a:buAutoNum type="arabicPeriod"/>
            </a:pPr>
            <a:r>
              <a:rPr lang="en-US" sz="4500" dirty="0">
                <a:solidFill>
                  <a:schemeClr val="accent4">
                    <a:lumMod val="50000"/>
                  </a:schemeClr>
                </a:solidFill>
                <a:latin typeface="Times New Roman" panose="02020603050405020304" pitchFamily="18" charset="0"/>
                <a:cs typeface="Times New Roman" panose="02020603050405020304" pitchFamily="18" charset="0"/>
              </a:rPr>
              <a:t>Single sign-on and single sign-off to reduce security enforcement overhead</a:t>
            </a:r>
          </a:p>
          <a:p>
            <a:pPr marL="742950" indent="-388938" algn="just">
              <a:lnSpc>
                <a:spcPct val="120000"/>
              </a:lnSpc>
              <a:buFont typeface="+mj-lt"/>
              <a:buAutoNum type="arabicPeriod"/>
            </a:pPr>
            <a:r>
              <a:rPr lang="en-US" sz="4500" dirty="0">
                <a:solidFill>
                  <a:schemeClr val="accent4">
                    <a:lumMod val="50000"/>
                  </a:schemeClr>
                </a:solidFill>
                <a:latin typeface="Times New Roman" panose="02020603050405020304" pitchFamily="18" charset="0"/>
                <a:cs typeface="Times New Roman" panose="02020603050405020304" pitchFamily="18" charset="0"/>
              </a:rPr>
              <a:t>Auditing and copyright compliance through proactive enforcement</a:t>
            </a:r>
          </a:p>
          <a:p>
            <a:pPr marL="742950" indent="-388938" algn="just">
              <a:lnSpc>
                <a:spcPct val="120000"/>
              </a:lnSpc>
              <a:buFont typeface="+mj-lt"/>
              <a:buAutoNum type="arabicPeriod"/>
            </a:pPr>
            <a:r>
              <a:rPr lang="en-US" sz="4500" dirty="0">
                <a:solidFill>
                  <a:schemeClr val="accent4">
                    <a:lumMod val="50000"/>
                  </a:schemeClr>
                </a:solidFill>
                <a:latin typeface="Times New Roman" panose="02020603050405020304" pitchFamily="18" charset="0"/>
                <a:cs typeface="Times New Roman" panose="02020603050405020304" pitchFamily="18" charset="0"/>
              </a:rPr>
              <a:t>Shifting of control of data operations from the client environment to cloud providers</a:t>
            </a:r>
          </a:p>
          <a:p>
            <a:pPr marL="742950" indent="-388938" algn="just">
              <a:lnSpc>
                <a:spcPct val="120000"/>
              </a:lnSpc>
              <a:buFont typeface="+mj-lt"/>
              <a:buAutoNum type="arabicPeriod"/>
            </a:pPr>
            <a:r>
              <a:rPr lang="en-US" sz="4500" dirty="0">
                <a:solidFill>
                  <a:schemeClr val="accent4">
                    <a:lumMod val="50000"/>
                  </a:schemeClr>
                </a:solidFill>
                <a:latin typeface="Times New Roman" panose="02020603050405020304" pitchFamily="18" charset="0"/>
                <a:cs typeface="Times New Roman" panose="02020603050405020304" pitchFamily="18" charset="0"/>
              </a:rPr>
              <a:t>Protection of sensitive and regulated information in a shared environment</a:t>
            </a:r>
          </a:p>
        </p:txBody>
      </p:sp>
    </p:spTree>
    <p:extLst>
      <p:ext uri="{BB962C8B-B14F-4D97-AF65-F5344CB8AC3E}">
        <p14:creationId xmlns:p14="http://schemas.microsoft.com/office/powerpoint/2010/main" val="4209191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D5B72-5B7A-ED2D-60C8-884B738D40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DAF07-46C7-AE07-8BB8-1B59DC7DE52A}"/>
              </a:ext>
            </a:extLst>
          </p:cNvPr>
          <p:cNvSpPr>
            <a:spLocks noGrp="1"/>
          </p:cNvSpPr>
          <p:nvPr>
            <p:ph idx="1"/>
          </p:nvPr>
        </p:nvSpPr>
        <p:spPr>
          <a:xfrm>
            <a:off x="130629" y="239486"/>
            <a:ext cx="11876314" cy="6444343"/>
          </a:xfrm>
        </p:spPr>
        <p:txBody>
          <a:bodyPr>
            <a:normAutofit fontScale="92500"/>
          </a:bodyPr>
          <a:lstStyle/>
          <a:p>
            <a:pPr marL="0" indent="0" algn="ctr">
              <a:lnSpc>
                <a:spcPct val="120000"/>
              </a:lnSpc>
              <a:buNone/>
            </a:pPr>
            <a:r>
              <a:rPr lang="en-US" sz="3900" b="1" dirty="0">
                <a:solidFill>
                  <a:srgbClr val="FF0000"/>
                </a:solidFill>
                <a:latin typeface="Times New Roman" panose="02020603050405020304" pitchFamily="18" charset="0"/>
                <a:cs typeface="Times New Roman" panose="02020603050405020304" pitchFamily="18" charset="0"/>
              </a:rPr>
              <a:t> </a:t>
            </a:r>
            <a:r>
              <a:rPr lang="en-US" sz="5100" b="1" dirty="0">
                <a:solidFill>
                  <a:srgbClr val="FF0000"/>
                </a:solidFill>
                <a:latin typeface="Times New Roman" panose="02020603050405020304" pitchFamily="18" charset="0"/>
                <a:cs typeface="Times New Roman" panose="02020603050405020304" pitchFamily="18" charset="0"/>
              </a:rPr>
              <a:t>Cloud Security Safeguarded by Gateway and Firewalls</a:t>
            </a:r>
          </a:p>
          <a:p>
            <a:pPr algn="just">
              <a:lnSpc>
                <a:spcPct val="120000"/>
              </a:lnSpc>
            </a:pPr>
            <a:r>
              <a:rPr lang="en-US" dirty="0">
                <a:solidFill>
                  <a:srgbClr val="002060"/>
                </a:solidFill>
                <a:latin typeface="Times New Roman" panose="02020603050405020304" pitchFamily="18" charset="0"/>
                <a:cs typeface="Times New Roman" panose="02020603050405020304" pitchFamily="18" charset="0"/>
              </a:rPr>
              <a:t>Figure 4.32 shows a security defense system for a typical private cloud environment.</a:t>
            </a:r>
          </a:p>
          <a:p>
            <a:pPr algn="just">
              <a:lnSpc>
                <a:spcPct val="120000"/>
              </a:lnSpc>
            </a:pPr>
            <a:r>
              <a:rPr lang="en-US" dirty="0">
                <a:solidFill>
                  <a:srgbClr val="002060"/>
                </a:solidFill>
                <a:latin typeface="Times New Roman" panose="02020603050405020304" pitchFamily="18" charset="0"/>
                <a:cs typeface="Times New Roman" panose="02020603050405020304" pitchFamily="18" charset="0"/>
              </a:rPr>
              <a:t>The gateway is fully secured to protect access to commercial clouds that are wide open to the general public. </a:t>
            </a:r>
          </a:p>
          <a:p>
            <a:pPr algn="just">
              <a:lnSpc>
                <a:spcPct val="120000"/>
              </a:lnSpc>
            </a:pPr>
            <a:r>
              <a:rPr lang="en-US" dirty="0">
                <a:solidFill>
                  <a:srgbClr val="002060"/>
                </a:solidFill>
                <a:latin typeface="Times New Roman" panose="02020603050405020304" pitchFamily="18" charset="0"/>
                <a:cs typeface="Times New Roman" panose="02020603050405020304" pitchFamily="18" charset="0"/>
              </a:rPr>
              <a:t>The firewall provides an external shield. The gateway secures the application server, message queue, database, web service client and browser with HTTP, JMS, SQL, XML, and SSL security protocols, etc. </a:t>
            </a:r>
          </a:p>
          <a:p>
            <a:pPr algn="just">
              <a:lnSpc>
                <a:spcPct val="120000"/>
              </a:lnSpc>
            </a:pPr>
            <a:r>
              <a:rPr lang="en-US" dirty="0">
                <a:solidFill>
                  <a:srgbClr val="002060"/>
                </a:solidFill>
                <a:latin typeface="Times New Roman" panose="02020603050405020304" pitchFamily="18" charset="0"/>
                <a:cs typeface="Times New Roman" panose="02020603050405020304" pitchFamily="18" charset="0"/>
              </a:rPr>
              <a:t>The defense scheme is needed to protect user data from server attacks. </a:t>
            </a:r>
          </a:p>
          <a:p>
            <a:pPr algn="just">
              <a:lnSpc>
                <a:spcPct val="120000"/>
              </a:lnSpc>
            </a:pPr>
            <a:r>
              <a:rPr lang="en-US" dirty="0">
                <a:solidFill>
                  <a:srgbClr val="002060"/>
                </a:solidFill>
                <a:latin typeface="Times New Roman" panose="02020603050405020304" pitchFamily="18" charset="0"/>
                <a:cs typeface="Times New Roman" panose="02020603050405020304" pitchFamily="18" charset="0"/>
              </a:rPr>
              <a:t>A user’s private data must not be leaked to other users without permission.</a:t>
            </a:r>
          </a:p>
        </p:txBody>
      </p:sp>
    </p:spTree>
    <p:extLst>
      <p:ext uri="{BB962C8B-B14F-4D97-AF65-F5344CB8AC3E}">
        <p14:creationId xmlns:p14="http://schemas.microsoft.com/office/powerpoint/2010/main" val="362754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BD3D8-AAE0-0391-5E3A-E70A6FFCDF8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4D91AB3-7CAE-82B3-61E2-A248B1074C3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37457" y="457200"/>
            <a:ext cx="5839823" cy="6041571"/>
          </a:xfrm>
          <a:prstGeom prst="rect">
            <a:avLst/>
          </a:prstGeom>
        </p:spPr>
      </p:pic>
      <p:pic>
        <p:nvPicPr>
          <p:cNvPr id="3" name="Picture 2">
            <a:extLst>
              <a:ext uri="{FF2B5EF4-FFF2-40B4-BE49-F238E27FC236}">
                <a16:creationId xmlns:a16="http://schemas.microsoft.com/office/drawing/2014/main" id="{F6203EDA-3E38-FDE8-2405-0176F07AE2A1}"/>
              </a:ext>
            </a:extLst>
          </p:cNvPr>
          <p:cNvPicPr>
            <a:picLocks noChangeAspect="1"/>
          </p:cNvPicPr>
          <p:nvPr/>
        </p:nvPicPr>
        <p:blipFill>
          <a:blip r:embed="rId5"/>
          <a:stretch>
            <a:fillRect/>
          </a:stretch>
        </p:blipFill>
        <p:spPr>
          <a:xfrm>
            <a:off x="6380480" y="1266825"/>
            <a:ext cx="5333999" cy="4324350"/>
          </a:xfrm>
          <a:prstGeom prst="rect">
            <a:avLst/>
          </a:prstGeom>
        </p:spPr>
      </p:pic>
    </p:spTree>
    <p:extLst>
      <p:ext uri="{BB962C8B-B14F-4D97-AF65-F5344CB8AC3E}">
        <p14:creationId xmlns:p14="http://schemas.microsoft.com/office/powerpoint/2010/main" val="3257302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D160D-E0BD-0216-58C0-73B664E9A2AF}"/>
              </a:ext>
            </a:extLst>
          </p:cNvPr>
          <p:cNvSpPr>
            <a:spLocks noGrp="1"/>
          </p:cNvSpPr>
          <p:nvPr>
            <p:ph type="title"/>
          </p:nvPr>
        </p:nvSpPr>
        <p:spPr>
          <a:xfrm>
            <a:off x="838200" y="116375"/>
            <a:ext cx="10515600" cy="1325563"/>
          </a:xfrm>
        </p:spPr>
        <p:txBody>
          <a:bodyPr>
            <a:normAutofit/>
          </a:bodyPr>
          <a:lstStyle/>
          <a:p>
            <a:pPr algn="ctr"/>
            <a:r>
              <a:rPr lang="en-IN" b="1" i="0" u="none" strike="noStrike" baseline="0" dirty="0">
                <a:solidFill>
                  <a:srgbClr val="FF0000"/>
                </a:solidFill>
                <a:latin typeface="SKF Sans Office" pitchFamily="2" charset="0"/>
              </a:rPr>
              <a:t>Distributed Intrusion/Anomaly Detection</a:t>
            </a:r>
            <a:endParaRPr lang="en-IN" b="1" dirty="0">
              <a:solidFill>
                <a:srgbClr val="FF0000"/>
              </a:solidFill>
              <a:latin typeface="SKF Sans Office" pitchFamily="2" charset="0"/>
            </a:endParaRPr>
          </a:p>
        </p:txBody>
      </p:sp>
      <p:sp>
        <p:nvSpPr>
          <p:cNvPr id="3" name="Content Placeholder 2">
            <a:extLst>
              <a:ext uri="{FF2B5EF4-FFF2-40B4-BE49-F238E27FC236}">
                <a16:creationId xmlns:a16="http://schemas.microsoft.com/office/drawing/2014/main" id="{CD6E1CA8-38D0-2487-9941-C8031B4295AE}"/>
              </a:ext>
            </a:extLst>
          </p:cNvPr>
          <p:cNvSpPr>
            <a:spLocks noGrp="1"/>
          </p:cNvSpPr>
          <p:nvPr>
            <p:ph idx="1"/>
          </p:nvPr>
        </p:nvSpPr>
        <p:spPr>
          <a:xfrm>
            <a:off x="234461" y="1441938"/>
            <a:ext cx="11558953" cy="5216769"/>
          </a:xfrm>
        </p:spPr>
        <p:txBody>
          <a:bodyPr>
            <a:normAutofit fontScale="92500" lnSpcReduction="20000"/>
          </a:bodyPr>
          <a:lstStyle/>
          <a:p>
            <a:pPr algn="just">
              <a:lnSpc>
                <a:spcPct val="120000"/>
              </a:lnSpc>
            </a:pPr>
            <a:r>
              <a:rPr lang="en-US" sz="2600" dirty="0">
                <a:solidFill>
                  <a:srgbClr val="002060"/>
                </a:solidFill>
                <a:latin typeface="Times New Roman" panose="02020603050405020304" pitchFamily="18" charset="0"/>
                <a:cs typeface="Times New Roman" panose="02020603050405020304" pitchFamily="18" charset="0"/>
              </a:rPr>
              <a:t>Data security is the weakest link in all cloud models.</a:t>
            </a:r>
          </a:p>
          <a:p>
            <a:pPr algn="just">
              <a:lnSpc>
                <a:spcPct val="120000"/>
              </a:lnSpc>
            </a:pPr>
            <a:r>
              <a:rPr lang="en-US" sz="2600" dirty="0">
                <a:solidFill>
                  <a:srgbClr val="002060"/>
                </a:solidFill>
                <a:latin typeface="Times New Roman" panose="02020603050405020304" pitchFamily="18" charset="0"/>
                <a:cs typeface="Times New Roman" panose="02020603050405020304" pitchFamily="18" charset="0"/>
              </a:rPr>
              <a:t>Security threats may be aimed at VMs, guest OSes, and software running on top of the cloud.</a:t>
            </a:r>
          </a:p>
          <a:p>
            <a:pPr algn="just">
              <a:lnSpc>
                <a:spcPct val="120000"/>
              </a:lnSpc>
            </a:pPr>
            <a:r>
              <a:rPr lang="en-US" sz="2600" dirty="0">
                <a:solidFill>
                  <a:srgbClr val="002060"/>
                </a:solidFill>
                <a:latin typeface="Times New Roman" panose="02020603050405020304" pitchFamily="18" charset="0"/>
                <a:cs typeface="Times New Roman" panose="02020603050405020304" pitchFamily="18" charset="0"/>
              </a:rPr>
              <a:t>IDSs attempt to stop these attacks before they take effect.</a:t>
            </a:r>
          </a:p>
          <a:p>
            <a:pPr algn="just">
              <a:lnSpc>
                <a:spcPct val="120000"/>
              </a:lnSpc>
            </a:pPr>
            <a:r>
              <a:rPr lang="en-US" sz="2600" dirty="0">
                <a:solidFill>
                  <a:srgbClr val="002060"/>
                </a:solidFill>
                <a:latin typeface="Times New Roman" panose="02020603050405020304" pitchFamily="18" charset="0"/>
                <a:cs typeface="Times New Roman" panose="02020603050405020304" pitchFamily="18" charset="0"/>
              </a:rPr>
              <a:t>Both signature matching and anomaly detection can be implemented on VMs dedicated to building </a:t>
            </a:r>
            <a:r>
              <a:rPr lang="en-US" sz="2600" dirty="0" err="1">
                <a:solidFill>
                  <a:srgbClr val="002060"/>
                </a:solidFill>
                <a:latin typeface="Times New Roman" panose="02020603050405020304" pitchFamily="18" charset="0"/>
                <a:cs typeface="Times New Roman" panose="02020603050405020304" pitchFamily="18" charset="0"/>
              </a:rPr>
              <a:t>IDSes</a:t>
            </a:r>
            <a:r>
              <a:rPr lang="en-US" sz="2600" dirty="0">
                <a:solidFill>
                  <a:srgbClr val="002060"/>
                </a:solidFill>
                <a:latin typeface="Times New Roman" panose="02020603050405020304" pitchFamily="18" charset="0"/>
                <a:cs typeface="Times New Roman" panose="02020603050405020304" pitchFamily="18" charset="0"/>
              </a:rPr>
              <a:t>. </a:t>
            </a:r>
          </a:p>
          <a:p>
            <a:pPr algn="just">
              <a:lnSpc>
                <a:spcPct val="120000"/>
              </a:lnSpc>
            </a:pPr>
            <a:r>
              <a:rPr lang="en-US" sz="2600" dirty="0">
                <a:solidFill>
                  <a:srgbClr val="002060"/>
                </a:solidFill>
                <a:latin typeface="Times New Roman" panose="02020603050405020304" pitchFamily="18" charset="0"/>
                <a:cs typeface="Times New Roman" panose="02020603050405020304" pitchFamily="18" charset="0"/>
              </a:rPr>
              <a:t>Signature-matching IDS technology is more mature, but require frequent updates of the signature databases.</a:t>
            </a:r>
          </a:p>
          <a:p>
            <a:pPr algn="just">
              <a:lnSpc>
                <a:spcPct val="120000"/>
              </a:lnSpc>
            </a:pPr>
            <a:r>
              <a:rPr lang="en-IN" sz="2600" dirty="0">
                <a:solidFill>
                  <a:srgbClr val="002060"/>
                </a:solidFill>
                <a:latin typeface="Times New Roman" panose="02020603050405020304" pitchFamily="18" charset="0"/>
                <a:cs typeface="Times New Roman" panose="02020603050405020304" pitchFamily="18" charset="0"/>
              </a:rPr>
              <a:t>Network anomaly </a:t>
            </a:r>
            <a:r>
              <a:rPr lang="en-US" sz="2600" dirty="0">
                <a:solidFill>
                  <a:srgbClr val="002060"/>
                </a:solidFill>
                <a:latin typeface="Times New Roman" panose="02020603050405020304" pitchFamily="18" charset="0"/>
                <a:cs typeface="Times New Roman" panose="02020603050405020304" pitchFamily="18" charset="0"/>
              </a:rPr>
              <a:t>detection reveals abnormal traffic patterns, such as unauthorized episodes of TCP connection sequences against normal traffic patterns.</a:t>
            </a:r>
          </a:p>
          <a:p>
            <a:pPr algn="just">
              <a:lnSpc>
                <a:spcPct val="120000"/>
              </a:lnSpc>
            </a:pPr>
            <a:r>
              <a:rPr lang="en-US" sz="2600" dirty="0">
                <a:solidFill>
                  <a:srgbClr val="002060"/>
                </a:solidFill>
                <a:latin typeface="Times New Roman" panose="02020603050405020304" pitchFamily="18" charset="0"/>
                <a:cs typeface="Times New Roman" panose="02020603050405020304" pitchFamily="18" charset="0"/>
              </a:rPr>
              <a:t>Distributed IDSs are needed to combat both types of </a:t>
            </a:r>
            <a:r>
              <a:rPr lang="en-IN" sz="2600" dirty="0">
                <a:solidFill>
                  <a:srgbClr val="002060"/>
                </a:solidFill>
                <a:latin typeface="Times New Roman" panose="02020603050405020304" pitchFamily="18" charset="0"/>
                <a:cs typeface="Times New Roman" panose="02020603050405020304" pitchFamily="18" charset="0"/>
              </a:rPr>
              <a:t>intrusions.</a:t>
            </a:r>
          </a:p>
        </p:txBody>
      </p:sp>
    </p:spTree>
    <p:extLst>
      <p:ext uri="{BB962C8B-B14F-4D97-AF65-F5344CB8AC3E}">
        <p14:creationId xmlns:p14="http://schemas.microsoft.com/office/powerpoint/2010/main" val="3910636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B5C11-E6A4-8D96-3A7B-EE3DBF3F08BF}"/>
              </a:ext>
            </a:extLst>
          </p:cNvPr>
          <p:cNvSpPr>
            <a:spLocks noGrp="1"/>
          </p:cNvSpPr>
          <p:nvPr>
            <p:ph type="title"/>
          </p:nvPr>
        </p:nvSpPr>
        <p:spPr/>
        <p:txBody>
          <a:bodyPr>
            <a:normAutofit/>
          </a:bodyPr>
          <a:lstStyle/>
          <a:p>
            <a:pPr algn="ctr"/>
            <a:r>
              <a:rPr lang="en-US" b="1" i="0" u="none" strike="noStrike" baseline="0" dirty="0">
                <a:solidFill>
                  <a:srgbClr val="FF0000"/>
                </a:solidFill>
                <a:latin typeface="AdvOT72cf81eb.BI"/>
              </a:rPr>
              <a:t>Distributed Defense against DDoS Flooding Attacks</a:t>
            </a:r>
            <a:endParaRPr lang="en-IN" b="1" dirty="0">
              <a:solidFill>
                <a:srgbClr val="FF0000"/>
              </a:solidFill>
            </a:endParaRPr>
          </a:p>
        </p:txBody>
      </p:sp>
      <p:sp>
        <p:nvSpPr>
          <p:cNvPr id="3" name="Content Placeholder 2">
            <a:extLst>
              <a:ext uri="{FF2B5EF4-FFF2-40B4-BE49-F238E27FC236}">
                <a16:creationId xmlns:a16="http://schemas.microsoft.com/office/drawing/2014/main" id="{F4006661-E2F0-5B6B-6FB8-1CBCB771F2C0}"/>
              </a:ext>
            </a:extLst>
          </p:cNvPr>
          <p:cNvSpPr>
            <a:spLocks noGrp="1"/>
          </p:cNvSpPr>
          <p:nvPr>
            <p:ph idx="1"/>
          </p:nvPr>
        </p:nvSpPr>
        <p:spPr>
          <a:xfrm>
            <a:off x="293077" y="1825624"/>
            <a:ext cx="11676185" cy="4915145"/>
          </a:xfrm>
        </p:spPr>
        <p:txBody>
          <a:bodyPr>
            <a:normAutofit fontScale="92500" lnSpcReduction="10000"/>
          </a:bodyPr>
          <a:lstStyle/>
          <a:p>
            <a:pPr algn="l">
              <a:lnSpc>
                <a:spcPct val="120000"/>
              </a:lnSpc>
            </a:pPr>
            <a:r>
              <a:rPr lang="en-US" sz="2600" dirty="0">
                <a:solidFill>
                  <a:srgbClr val="002060"/>
                </a:solidFill>
                <a:latin typeface="Times New Roman" panose="02020603050405020304" pitchFamily="18" charset="0"/>
                <a:cs typeface="Times New Roman" panose="02020603050405020304" pitchFamily="18" charset="0"/>
              </a:rPr>
              <a:t>A DDoS defense system must be designed to cover multiple network domains spanned by a given </a:t>
            </a:r>
            <a:r>
              <a:rPr lang="en-IN" sz="2600" dirty="0">
                <a:solidFill>
                  <a:srgbClr val="002060"/>
                </a:solidFill>
                <a:latin typeface="Times New Roman" panose="02020603050405020304" pitchFamily="18" charset="0"/>
                <a:cs typeface="Times New Roman" panose="02020603050405020304" pitchFamily="18" charset="0"/>
              </a:rPr>
              <a:t>cloud platform.</a:t>
            </a:r>
          </a:p>
          <a:p>
            <a:pPr algn="l">
              <a:lnSpc>
                <a:spcPct val="120000"/>
              </a:lnSpc>
            </a:pPr>
            <a:r>
              <a:rPr lang="en-US" sz="2600" dirty="0">
                <a:solidFill>
                  <a:srgbClr val="002060"/>
                </a:solidFill>
                <a:latin typeface="Times New Roman" panose="02020603050405020304" pitchFamily="18" charset="0"/>
                <a:cs typeface="Times New Roman" panose="02020603050405020304" pitchFamily="18" charset="0"/>
              </a:rPr>
              <a:t>These network domains cover the edge networks where cloud resources are connected. DDoS attacks come with widespread worms. </a:t>
            </a:r>
          </a:p>
          <a:p>
            <a:pPr algn="l">
              <a:lnSpc>
                <a:spcPct val="120000"/>
              </a:lnSpc>
            </a:pPr>
            <a:r>
              <a:rPr lang="en-US" sz="2600" dirty="0">
                <a:solidFill>
                  <a:srgbClr val="002060"/>
                </a:solidFill>
                <a:latin typeface="Times New Roman" panose="02020603050405020304" pitchFamily="18" charset="0"/>
                <a:cs typeface="Times New Roman" panose="02020603050405020304" pitchFamily="18" charset="0"/>
              </a:rPr>
              <a:t>The flooding traffic is large enough to crash the victim server by buffer overflow, disk exhaustion, or connection saturation.</a:t>
            </a:r>
          </a:p>
          <a:p>
            <a:pPr algn="l">
              <a:lnSpc>
                <a:spcPct val="120000"/>
              </a:lnSpc>
            </a:pPr>
            <a:r>
              <a:rPr lang="en-US" sz="2600" dirty="0">
                <a:solidFill>
                  <a:srgbClr val="002060"/>
                </a:solidFill>
                <a:latin typeface="Times New Roman" panose="02020603050405020304" pitchFamily="18" charset="0"/>
                <a:cs typeface="Times New Roman" panose="02020603050405020304" pitchFamily="18" charset="0"/>
              </a:rPr>
              <a:t>Figure 4.33(a) shows a flooding attack pattern. Here, the hidden attacker launched the attack from many zombies toward a victim server at the bottom router R0.</a:t>
            </a:r>
          </a:p>
          <a:p>
            <a:pPr algn="l">
              <a:lnSpc>
                <a:spcPct val="120000"/>
              </a:lnSpc>
            </a:pPr>
            <a:r>
              <a:rPr lang="en-US" sz="2600" dirty="0">
                <a:solidFill>
                  <a:srgbClr val="002060"/>
                </a:solidFill>
                <a:latin typeface="Times New Roman" panose="02020603050405020304" pitchFamily="18" charset="0"/>
                <a:cs typeface="Times New Roman" panose="02020603050405020304" pitchFamily="18" charset="0"/>
              </a:rPr>
              <a:t>The flooding traffic flows essentially with a tree pattern shown in Figure 4.33(b). Successive attack-transit routers along the tree reveal the abnormal surge in traffic.</a:t>
            </a:r>
            <a:endParaRPr lang="en-IN" sz="2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505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C5509FB-1A2C-DCC9-233F-A29D43D3DCC5}"/>
              </a:ext>
            </a:extLst>
          </p:cNvPr>
          <p:cNvPicPr>
            <a:picLocks noGrp="1" noChangeAspect="1"/>
          </p:cNvPicPr>
          <p:nvPr>
            <p:ph idx="1"/>
          </p:nvPr>
        </p:nvPicPr>
        <p:blipFill>
          <a:blip r:embed="rId2"/>
          <a:stretch>
            <a:fillRect/>
          </a:stretch>
        </p:blipFill>
        <p:spPr>
          <a:xfrm>
            <a:off x="1543205" y="328590"/>
            <a:ext cx="9359258" cy="6200819"/>
          </a:xfrm>
        </p:spPr>
      </p:pic>
    </p:spTree>
    <p:extLst>
      <p:ext uri="{BB962C8B-B14F-4D97-AF65-F5344CB8AC3E}">
        <p14:creationId xmlns:p14="http://schemas.microsoft.com/office/powerpoint/2010/main" val="134896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565BDD-5E76-D624-20C5-D6E09881E508}"/>
              </a:ext>
            </a:extLst>
          </p:cNvPr>
          <p:cNvSpPr>
            <a:spLocks noGrp="1"/>
          </p:cNvSpPr>
          <p:nvPr>
            <p:ph idx="1"/>
          </p:nvPr>
        </p:nvSpPr>
        <p:spPr>
          <a:xfrm>
            <a:off x="195943" y="206829"/>
            <a:ext cx="11789228" cy="6379028"/>
          </a:xfrm>
        </p:spPr>
        <p:txBody>
          <a:bodyPr>
            <a:normAutofit/>
          </a:bodyPr>
          <a:lstStyle/>
          <a:p>
            <a:pPr marL="0" indent="0" algn="ctr">
              <a:lnSpc>
                <a:spcPct val="120000"/>
              </a:lnSpc>
              <a:buNone/>
            </a:pPr>
            <a:r>
              <a:rPr lang="en-US" sz="3900" b="1" dirty="0">
                <a:solidFill>
                  <a:srgbClr val="FF0000"/>
                </a:solidFill>
                <a:latin typeface="Times New Roman" panose="02020603050405020304" pitchFamily="18" charset="0"/>
                <a:cs typeface="Times New Roman" panose="02020603050405020304" pitchFamily="18" charset="0"/>
              </a:rPr>
              <a:t>CLOUD SECURITY AND TRUST MANAGEMENT</a:t>
            </a:r>
          </a:p>
          <a:p>
            <a:pPr algn="just">
              <a:lnSpc>
                <a:spcPct val="120000"/>
              </a:lnSpc>
            </a:pPr>
            <a:r>
              <a:rPr lang="en-US" sz="3600" dirty="0">
                <a:latin typeface="Times New Roman" panose="02020603050405020304" pitchFamily="18" charset="0"/>
                <a:cs typeface="Times New Roman" panose="02020603050405020304" pitchFamily="18" charset="0"/>
              </a:rPr>
              <a:t>A healthy cloud ecosystem is desired to free users from violence, cheating, hacking, viruses, rumors, spam, and privacy and copyright violations. </a:t>
            </a:r>
          </a:p>
          <a:p>
            <a:pPr algn="just">
              <a:lnSpc>
                <a:spcPct val="120000"/>
              </a:lnSpc>
            </a:pPr>
            <a:r>
              <a:rPr lang="en-US" sz="3600" dirty="0">
                <a:latin typeface="Times New Roman" panose="02020603050405020304" pitchFamily="18" charset="0"/>
                <a:cs typeface="Times New Roman" panose="02020603050405020304" pitchFamily="18" charset="0"/>
              </a:rPr>
              <a:t>The security demands of three cloud service models, IaaS, PaaS, and SaaS are based on various SLAs between providers and users.</a:t>
            </a:r>
          </a:p>
        </p:txBody>
      </p:sp>
    </p:spTree>
    <p:extLst>
      <p:ext uri="{BB962C8B-B14F-4D97-AF65-F5344CB8AC3E}">
        <p14:creationId xmlns:p14="http://schemas.microsoft.com/office/powerpoint/2010/main" val="1197004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0B093-A710-7BB8-DC05-E2A4889AD737}"/>
              </a:ext>
            </a:extLst>
          </p:cNvPr>
          <p:cNvSpPr>
            <a:spLocks noGrp="1"/>
          </p:cNvSpPr>
          <p:nvPr>
            <p:ph type="title"/>
          </p:nvPr>
        </p:nvSpPr>
        <p:spPr>
          <a:xfrm>
            <a:off x="527538" y="58614"/>
            <a:ext cx="11136923" cy="1330841"/>
          </a:xfrm>
        </p:spPr>
        <p:txBody>
          <a:bodyPr>
            <a:normAutofit/>
          </a:bodyPr>
          <a:lstStyle/>
          <a:p>
            <a:pPr algn="ctr"/>
            <a:r>
              <a:rPr lang="en-US" b="1" dirty="0">
                <a:solidFill>
                  <a:srgbClr val="FF0000"/>
                </a:solidFill>
                <a:latin typeface="AdvOT72cf81eb.BI"/>
              </a:rPr>
              <a:t>Data and Software Protection Techniques</a:t>
            </a:r>
            <a:br>
              <a:rPr lang="en-US" b="1" dirty="0">
                <a:solidFill>
                  <a:srgbClr val="FF0000"/>
                </a:solidFill>
                <a:latin typeface="AdvOT72cf81eb.BI"/>
              </a:rPr>
            </a:br>
            <a:r>
              <a:rPr lang="en-US" b="1" dirty="0">
                <a:solidFill>
                  <a:srgbClr val="FF0000"/>
                </a:solidFill>
                <a:latin typeface="AdvOT72cf81eb.BI"/>
              </a:rPr>
              <a:t>Data Integrity and Privacy Protection</a:t>
            </a:r>
            <a:endParaRPr lang="en-IN" b="1" dirty="0">
              <a:solidFill>
                <a:srgbClr val="FF0000"/>
              </a:solidFill>
              <a:latin typeface="AdvOT72cf81eb.BI"/>
            </a:endParaRPr>
          </a:p>
        </p:txBody>
      </p:sp>
      <p:sp>
        <p:nvSpPr>
          <p:cNvPr id="3" name="Content Placeholder 2">
            <a:extLst>
              <a:ext uri="{FF2B5EF4-FFF2-40B4-BE49-F238E27FC236}">
                <a16:creationId xmlns:a16="http://schemas.microsoft.com/office/drawing/2014/main" id="{2B4ECF4D-E0B1-E372-9D94-7E03937864E5}"/>
              </a:ext>
            </a:extLst>
          </p:cNvPr>
          <p:cNvSpPr>
            <a:spLocks noGrp="1"/>
          </p:cNvSpPr>
          <p:nvPr>
            <p:ph idx="1"/>
          </p:nvPr>
        </p:nvSpPr>
        <p:spPr>
          <a:xfrm>
            <a:off x="287214" y="1319117"/>
            <a:ext cx="11617569" cy="5480269"/>
          </a:xfrm>
        </p:spPr>
        <p:txBody>
          <a:bodyPr>
            <a:noAutofit/>
          </a:bodyPr>
          <a:lstStyle/>
          <a:p>
            <a:r>
              <a:rPr lang="en-US" sz="2400" b="0" i="0" u="none" strike="noStrike" baseline="0" dirty="0">
                <a:solidFill>
                  <a:schemeClr val="accent4">
                    <a:lumMod val="50000"/>
                  </a:schemeClr>
                </a:solidFill>
                <a:latin typeface="AdvOTf9433e2d"/>
              </a:rPr>
              <a:t>Users desire a software environment that provides many useful tools to build cloud applications over large data sets. In addition to application software for MapReduce, </a:t>
            </a:r>
            <a:r>
              <a:rPr lang="en-US" sz="2400" b="0" i="0" u="none" strike="noStrike" baseline="0" dirty="0" err="1">
                <a:solidFill>
                  <a:schemeClr val="accent4">
                    <a:lumMod val="50000"/>
                  </a:schemeClr>
                </a:solidFill>
                <a:latin typeface="AdvOTf9433e2d"/>
              </a:rPr>
              <a:t>BigTable</a:t>
            </a:r>
            <a:r>
              <a:rPr lang="en-US" sz="2400" b="0" i="0" u="none" strike="noStrike" baseline="0" dirty="0">
                <a:solidFill>
                  <a:schemeClr val="accent4">
                    <a:lumMod val="50000"/>
                  </a:schemeClr>
                </a:solidFill>
                <a:latin typeface="AdvOTf9433e2d"/>
              </a:rPr>
              <a:t>, EC2, 3S, Hadoop, AWS, GAE, and WebSphere2, users need some security and privacy protection software for using the cloud.</a:t>
            </a:r>
          </a:p>
          <a:p>
            <a:r>
              <a:rPr lang="en-US" sz="2400" b="0" i="0" u="none" strike="noStrike" baseline="0" dirty="0">
                <a:solidFill>
                  <a:schemeClr val="accent4">
                    <a:lumMod val="50000"/>
                  </a:schemeClr>
                </a:solidFill>
                <a:latin typeface="AdvOTf9433e2d"/>
              </a:rPr>
              <a:t>Such software should offer the following features:</a:t>
            </a:r>
          </a:p>
          <a:p>
            <a:pPr lvl="1"/>
            <a:r>
              <a:rPr lang="en-US" b="0" i="0" u="none" strike="noStrike" baseline="0" dirty="0">
                <a:solidFill>
                  <a:srgbClr val="7030A0"/>
                </a:solidFill>
                <a:latin typeface="AdvOTf9433e2d"/>
              </a:rPr>
              <a:t>Special APIs for authenticating users and sending e-mail using commercial accounts</a:t>
            </a:r>
          </a:p>
          <a:p>
            <a:pPr lvl="1"/>
            <a:r>
              <a:rPr lang="en-US" b="0" i="0" u="none" strike="noStrike" baseline="0" dirty="0">
                <a:solidFill>
                  <a:srgbClr val="7030A0"/>
                </a:solidFill>
                <a:latin typeface="AdvOTf9433e2d"/>
              </a:rPr>
              <a:t>Fine-grained access control to protect data integrity and deter intruders or hackers</a:t>
            </a:r>
          </a:p>
          <a:p>
            <a:pPr lvl="1"/>
            <a:r>
              <a:rPr lang="en-US" b="0" i="0" u="none" strike="noStrike" baseline="0" dirty="0">
                <a:solidFill>
                  <a:srgbClr val="7030A0"/>
                </a:solidFill>
                <a:latin typeface="AdvOTf9433e2d"/>
              </a:rPr>
              <a:t>Shared data sets protected from malicious alteration, deletion, or copyright violation Ability to secure the ISP or cloud service provider from invading users</a:t>
            </a:r>
            <a:r>
              <a:rPr lang="en-US" b="0" i="0" u="none" strike="noStrike" baseline="0" dirty="0">
                <a:solidFill>
                  <a:srgbClr val="7030A0"/>
                </a:solidFill>
                <a:latin typeface="AdvOTf9433e2d+20"/>
              </a:rPr>
              <a:t>’ </a:t>
            </a:r>
            <a:r>
              <a:rPr lang="en-US" b="0" i="0" u="none" strike="noStrike" baseline="0" dirty="0">
                <a:solidFill>
                  <a:srgbClr val="7030A0"/>
                </a:solidFill>
                <a:latin typeface="AdvOTf9433e2d"/>
              </a:rPr>
              <a:t>privacy</a:t>
            </a:r>
          </a:p>
          <a:p>
            <a:pPr lvl="1"/>
            <a:r>
              <a:rPr lang="en-US" b="0" i="0" u="none" strike="noStrike" baseline="0" dirty="0">
                <a:solidFill>
                  <a:srgbClr val="7030A0"/>
                </a:solidFill>
                <a:latin typeface="AdvOTf9433e2d"/>
              </a:rPr>
              <a:t>Personal firewalls at user ends to keep shared data sets from Java, JavaScript, and ActiveX </a:t>
            </a:r>
            <a:r>
              <a:rPr lang="en-IN" b="0" i="0" u="none" strike="noStrike" baseline="0" dirty="0">
                <a:solidFill>
                  <a:srgbClr val="7030A0"/>
                </a:solidFill>
                <a:latin typeface="AdvOTf9433e2d"/>
              </a:rPr>
              <a:t>applets</a:t>
            </a:r>
          </a:p>
          <a:p>
            <a:pPr lvl="1"/>
            <a:r>
              <a:rPr lang="en-US" b="0" i="0" u="none" strike="noStrike" baseline="0" dirty="0">
                <a:solidFill>
                  <a:srgbClr val="7030A0"/>
                </a:solidFill>
                <a:latin typeface="AdvOTf9433e2d"/>
              </a:rPr>
              <a:t>A privacy policy consistent with the cloud service provider</a:t>
            </a:r>
            <a:r>
              <a:rPr lang="en-US" b="0" i="0" u="none" strike="noStrike" baseline="0" dirty="0">
                <a:solidFill>
                  <a:srgbClr val="7030A0"/>
                </a:solidFill>
                <a:latin typeface="AdvOTf9433e2d+20"/>
              </a:rPr>
              <a:t>’</a:t>
            </a:r>
            <a:r>
              <a:rPr lang="en-US" b="0" i="0" u="none" strike="noStrike" baseline="0" dirty="0">
                <a:solidFill>
                  <a:srgbClr val="7030A0"/>
                </a:solidFill>
                <a:latin typeface="AdvOTf9433e2d"/>
              </a:rPr>
              <a:t>s policy, to protect against identity theft, spyware, and web bugs</a:t>
            </a:r>
          </a:p>
          <a:p>
            <a:pPr lvl="1"/>
            <a:r>
              <a:rPr lang="en-US" b="0" i="0" u="none" strike="noStrike" baseline="0" dirty="0">
                <a:solidFill>
                  <a:srgbClr val="7030A0"/>
                </a:solidFill>
                <a:latin typeface="AdvOTf9433e2d"/>
              </a:rPr>
              <a:t>VPN channels between resource sites to secure transmission of critical data objects</a:t>
            </a:r>
          </a:p>
        </p:txBody>
      </p:sp>
    </p:spTree>
    <p:extLst>
      <p:ext uri="{BB962C8B-B14F-4D97-AF65-F5344CB8AC3E}">
        <p14:creationId xmlns:p14="http://schemas.microsoft.com/office/powerpoint/2010/main" val="306745712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network&#10;&#10;AI-generated content may be incorrect.">
            <a:extLst>
              <a:ext uri="{FF2B5EF4-FFF2-40B4-BE49-F238E27FC236}">
                <a16:creationId xmlns:a16="http://schemas.microsoft.com/office/drawing/2014/main" id="{10BB10A4-9642-6CF3-7239-CA4D81D8D704}"/>
              </a:ext>
            </a:extLst>
          </p:cNvPr>
          <p:cNvPicPr>
            <a:picLocks noGrp="1" noChangeAspect="1"/>
          </p:cNvPicPr>
          <p:nvPr>
            <p:ph idx="1"/>
          </p:nvPr>
        </p:nvPicPr>
        <p:blipFill>
          <a:blip r:embed="rId2"/>
          <a:stretch>
            <a:fillRect/>
          </a:stretch>
        </p:blipFill>
        <p:spPr>
          <a:xfrm>
            <a:off x="925024" y="1094704"/>
            <a:ext cx="9896475" cy="4171950"/>
          </a:xfrm>
          <a:prstGeom prst="rect">
            <a:avLst/>
          </a:prstGeom>
        </p:spPr>
      </p:pic>
    </p:spTree>
    <p:extLst>
      <p:ext uri="{BB962C8B-B14F-4D97-AF65-F5344CB8AC3E}">
        <p14:creationId xmlns:p14="http://schemas.microsoft.com/office/powerpoint/2010/main" val="2869302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A71E-6604-5559-9544-F69D88AB5802}"/>
              </a:ext>
            </a:extLst>
          </p:cNvPr>
          <p:cNvSpPr>
            <a:spLocks noGrp="1"/>
          </p:cNvSpPr>
          <p:nvPr>
            <p:ph type="title"/>
          </p:nvPr>
        </p:nvSpPr>
        <p:spPr>
          <a:xfrm>
            <a:off x="1049216" y="294787"/>
            <a:ext cx="10515600" cy="948798"/>
          </a:xfrm>
        </p:spPr>
        <p:txBody>
          <a:bodyPr>
            <a:normAutofit/>
          </a:bodyPr>
          <a:lstStyle/>
          <a:p>
            <a:pPr algn="ctr"/>
            <a:r>
              <a:rPr lang="en-US" b="1" i="0" u="none" strike="noStrike" baseline="0" dirty="0">
                <a:solidFill>
                  <a:srgbClr val="FF0000"/>
                </a:solidFill>
                <a:latin typeface="AdvOT72cf81eb.BI"/>
              </a:rPr>
              <a:t>Data Coloring and Cloud Watermarking</a:t>
            </a:r>
            <a:endParaRPr lang="en-IN" b="1" dirty="0">
              <a:solidFill>
                <a:srgbClr val="FF0000"/>
              </a:solidFill>
            </a:endParaRPr>
          </a:p>
        </p:txBody>
      </p:sp>
      <p:pic>
        <p:nvPicPr>
          <p:cNvPr id="5" name="Content Placeholder 4">
            <a:extLst>
              <a:ext uri="{FF2B5EF4-FFF2-40B4-BE49-F238E27FC236}">
                <a16:creationId xmlns:a16="http://schemas.microsoft.com/office/drawing/2014/main" id="{76D2DE9B-FC8B-B9B7-4121-160F0B28A98D}"/>
              </a:ext>
            </a:extLst>
          </p:cNvPr>
          <p:cNvPicPr>
            <a:picLocks noGrp="1" noChangeAspect="1"/>
          </p:cNvPicPr>
          <p:nvPr>
            <p:ph idx="1"/>
          </p:nvPr>
        </p:nvPicPr>
        <p:blipFill>
          <a:blip r:embed="rId2"/>
          <a:stretch>
            <a:fillRect/>
          </a:stretch>
        </p:blipFill>
        <p:spPr>
          <a:xfrm>
            <a:off x="1373335" y="1262341"/>
            <a:ext cx="9465353" cy="5294034"/>
          </a:xfrm>
        </p:spPr>
      </p:pic>
    </p:spTree>
    <p:extLst>
      <p:ext uri="{BB962C8B-B14F-4D97-AF65-F5344CB8AC3E}">
        <p14:creationId xmlns:p14="http://schemas.microsoft.com/office/powerpoint/2010/main" val="1606171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8BE0EC-582E-548B-BF79-A167A005058C}"/>
              </a:ext>
            </a:extLst>
          </p:cNvPr>
          <p:cNvSpPr>
            <a:spLocks noGrp="1"/>
          </p:cNvSpPr>
          <p:nvPr>
            <p:ph type="title"/>
          </p:nvPr>
        </p:nvSpPr>
        <p:spPr>
          <a:xfrm>
            <a:off x="425824" y="609597"/>
            <a:ext cx="11340352" cy="1330841"/>
          </a:xfrm>
        </p:spPr>
        <p:txBody>
          <a:bodyPr>
            <a:normAutofit/>
          </a:bodyPr>
          <a:lstStyle/>
          <a:p>
            <a:pPr algn="ctr"/>
            <a:r>
              <a:rPr lang="en-US" b="1" dirty="0">
                <a:solidFill>
                  <a:srgbClr val="FF0000"/>
                </a:solidFill>
                <a:latin typeface="AdvOT72cf81eb.BI"/>
              </a:rPr>
              <a:t>Reputation-Guided Protection of Data Centers</a:t>
            </a:r>
            <a:br>
              <a:rPr lang="en-US" b="1" dirty="0">
                <a:solidFill>
                  <a:srgbClr val="FF0000"/>
                </a:solidFill>
                <a:latin typeface="AdvOT72cf81eb.BI"/>
              </a:rPr>
            </a:br>
            <a:r>
              <a:rPr lang="en-IN" b="1" dirty="0">
                <a:solidFill>
                  <a:srgbClr val="FF0000"/>
                </a:solidFill>
                <a:latin typeface="AdvOT72cf81eb.BI"/>
              </a:rPr>
              <a:t>Reputation System Design Options</a:t>
            </a:r>
          </a:p>
        </p:txBody>
      </p:sp>
      <p:sp>
        <p:nvSpPr>
          <p:cNvPr id="3" name="Content Placeholder 2">
            <a:extLst>
              <a:ext uri="{FF2B5EF4-FFF2-40B4-BE49-F238E27FC236}">
                <a16:creationId xmlns:a16="http://schemas.microsoft.com/office/drawing/2014/main" id="{451707D6-A10E-2EFF-196A-F22A55E014C8}"/>
              </a:ext>
            </a:extLst>
          </p:cNvPr>
          <p:cNvSpPr>
            <a:spLocks noGrp="1"/>
          </p:cNvSpPr>
          <p:nvPr>
            <p:ph idx="1"/>
          </p:nvPr>
        </p:nvSpPr>
        <p:spPr>
          <a:xfrm>
            <a:off x="158496" y="2295898"/>
            <a:ext cx="6571488" cy="4050041"/>
          </a:xfrm>
        </p:spPr>
        <p:txBody>
          <a:bodyPr>
            <a:normAutofit/>
          </a:bodyPr>
          <a:lstStyle/>
          <a:p>
            <a:r>
              <a:rPr lang="en-US" sz="2000" dirty="0">
                <a:solidFill>
                  <a:schemeClr val="accent4">
                    <a:lumMod val="50000"/>
                  </a:schemeClr>
                </a:solidFill>
                <a:latin typeface="AdvOTf9433e2d"/>
              </a:rPr>
              <a:t>Public opinion on character (honest behavior or reliability) of an entity could be reputation of a person, an agent, a product, or a service. </a:t>
            </a:r>
          </a:p>
          <a:p>
            <a:r>
              <a:rPr lang="en-US" sz="2000" dirty="0">
                <a:solidFill>
                  <a:schemeClr val="accent4">
                    <a:lumMod val="50000"/>
                  </a:schemeClr>
                </a:solidFill>
                <a:latin typeface="AdvOTf9433e2d"/>
              </a:rPr>
              <a:t>To address reputation systems for cloud services, a systematic approach is based on the design criteria and administration of reputation systems.</a:t>
            </a:r>
          </a:p>
          <a:p>
            <a:r>
              <a:rPr lang="en-US" sz="2000" dirty="0">
                <a:solidFill>
                  <a:schemeClr val="accent4">
                    <a:lumMod val="50000"/>
                  </a:schemeClr>
                </a:solidFill>
                <a:latin typeface="AdvOTf9433e2d"/>
              </a:rPr>
              <a:t>Reputation systems are classified as centralized or distributed.</a:t>
            </a:r>
          </a:p>
          <a:p>
            <a:r>
              <a:rPr lang="en-US" sz="2000" dirty="0">
                <a:solidFill>
                  <a:schemeClr val="accent4">
                    <a:lumMod val="50000"/>
                  </a:schemeClr>
                </a:solidFill>
                <a:latin typeface="AdvOTf9433e2d"/>
              </a:rPr>
              <a:t>Reputation-based trust management and techniques for securing P2P and social networks could be merged to defend data centers and cloud platforms against attacks from the open network.</a:t>
            </a:r>
          </a:p>
        </p:txBody>
      </p:sp>
      <p:pic>
        <p:nvPicPr>
          <p:cNvPr id="5" name="Picture 4">
            <a:extLst>
              <a:ext uri="{FF2B5EF4-FFF2-40B4-BE49-F238E27FC236}">
                <a16:creationId xmlns:a16="http://schemas.microsoft.com/office/drawing/2014/main" id="{862AECE0-76C3-8C71-6EA2-1E856C300DEC}"/>
              </a:ext>
            </a:extLst>
          </p:cNvPr>
          <p:cNvPicPr>
            <a:picLocks noChangeAspect="1"/>
          </p:cNvPicPr>
          <p:nvPr/>
        </p:nvPicPr>
        <p:blipFill>
          <a:blip r:embed="rId2"/>
          <a:stretch>
            <a:fillRect/>
          </a:stretch>
        </p:blipFill>
        <p:spPr>
          <a:xfrm>
            <a:off x="6447692" y="2783577"/>
            <a:ext cx="5598938" cy="2995431"/>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63042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C032-3B18-4B21-7033-21E0DEDAAFC7}"/>
              </a:ext>
            </a:extLst>
          </p:cNvPr>
          <p:cNvSpPr>
            <a:spLocks noGrp="1"/>
          </p:cNvSpPr>
          <p:nvPr>
            <p:ph type="title"/>
          </p:nvPr>
        </p:nvSpPr>
        <p:spPr/>
        <p:txBody>
          <a:bodyPr/>
          <a:lstStyle/>
          <a:p>
            <a:pPr algn="ctr"/>
            <a:r>
              <a:rPr lang="en-IN" b="1" dirty="0">
                <a:solidFill>
                  <a:srgbClr val="FF0000"/>
                </a:solidFill>
                <a:latin typeface="AdvOT72cf81eb.BI"/>
              </a:rPr>
              <a:t>Trust Overlay Networks</a:t>
            </a:r>
          </a:p>
        </p:txBody>
      </p:sp>
      <p:sp>
        <p:nvSpPr>
          <p:cNvPr id="3" name="Content Placeholder 2">
            <a:extLst>
              <a:ext uri="{FF2B5EF4-FFF2-40B4-BE49-F238E27FC236}">
                <a16:creationId xmlns:a16="http://schemas.microsoft.com/office/drawing/2014/main" id="{CDBD59FA-148E-6D49-379C-918B5E9DCDC9}"/>
              </a:ext>
            </a:extLst>
          </p:cNvPr>
          <p:cNvSpPr>
            <a:spLocks noGrp="1"/>
          </p:cNvSpPr>
          <p:nvPr>
            <p:ph idx="1"/>
          </p:nvPr>
        </p:nvSpPr>
        <p:spPr>
          <a:xfrm>
            <a:off x="97536" y="1584960"/>
            <a:ext cx="11996928" cy="5084063"/>
          </a:xfrm>
        </p:spPr>
        <p:txBody>
          <a:bodyPr>
            <a:noAutofit/>
          </a:bodyPr>
          <a:lstStyle/>
          <a:p>
            <a:r>
              <a:rPr lang="en-US" sz="2400" dirty="0">
                <a:solidFill>
                  <a:schemeClr val="accent4">
                    <a:lumMod val="50000"/>
                  </a:schemeClr>
                </a:solidFill>
                <a:latin typeface="AdvOTf9433e2d"/>
              </a:rPr>
              <a:t>Trust overlay could be structured with a distributed hash table (DHT) to achieve fast aggregation of global reputations from a large number of local reputation scores.</a:t>
            </a:r>
          </a:p>
          <a:p>
            <a:r>
              <a:rPr lang="en-US" sz="2400" dirty="0">
                <a:solidFill>
                  <a:schemeClr val="accent4">
                    <a:lumMod val="50000"/>
                  </a:schemeClr>
                </a:solidFill>
                <a:latin typeface="AdvOTf9433e2d"/>
              </a:rPr>
              <a:t>At the bottom layer is the trust overlay for distributed trust negotiation and reputation aggregation over multiple resource sites. </a:t>
            </a:r>
          </a:p>
          <a:p>
            <a:r>
              <a:rPr lang="en-US" sz="2400" dirty="0">
                <a:solidFill>
                  <a:schemeClr val="accent4">
                    <a:lumMod val="50000"/>
                  </a:schemeClr>
                </a:solidFill>
                <a:latin typeface="AdvOTf9433e2d"/>
              </a:rPr>
              <a:t>This layer handles user/server authentication, access authorization, trust delegation &amp; data integrity control. </a:t>
            </a:r>
          </a:p>
          <a:p>
            <a:r>
              <a:rPr lang="en-US" sz="2400" dirty="0">
                <a:solidFill>
                  <a:schemeClr val="accent4">
                    <a:lumMod val="50000"/>
                  </a:schemeClr>
                </a:solidFill>
                <a:latin typeface="AdvOTf9433e2d"/>
              </a:rPr>
              <a:t>At the top layer is an overlay for fast virus/worm signature generation &amp; dissemination and for piracy detection. </a:t>
            </a:r>
          </a:p>
          <a:p>
            <a:r>
              <a:rPr lang="en-US" sz="2400" dirty="0">
                <a:solidFill>
                  <a:schemeClr val="accent4">
                    <a:lumMod val="50000"/>
                  </a:schemeClr>
                </a:solidFill>
                <a:latin typeface="AdvOTf9433e2d"/>
              </a:rPr>
              <a:t>This overlay facilitates worm containment &amp; </a:t>
            </a:r>
            <a:r>
              <a:rPr lang="en-US" sz="2400" dirty="0" err="1">
                <a:solidFill>
                  <a:schemeClr val="accent4">
                    <a:lumMod val="50000"/>
                  </a:schemeClr>
                </a:solidFill>
                <a:latin typeface="AdvOTf9433e2d"/>
              </a:rPr>
              <a:t>IDSes</a:t>
            </a:r>
            <a:r>
              <a:rPr lang="en-US" sz="2400" dirty="0">
                <a:solidFill>
                  <a:schemeClr val="accent4">
                    <a:lumMod val="50000"/>
                  </a:schemeClr>
                </a:solidFill>
                <a:latin typeface="AdvOTf9433e2d"/>
              </a:rPr>
              <a:t> against viruses, worms, &amp; DDoS attacks.</a:t>
            </a:r>
          </a:p>
          <a:p>
            <a:r>
              <a:rPr lang="en-US" sz="2400" dirty="0">
                <a:solidFill>
                  <a:schemeClr val="accent4">
                    <a:lumMod val="50000"/>
                  </a:schemeClr>
                </a:solidFill>
                <a:latin typeface="AdvOTf9433e2d"/>
              </a:rPr>
              <a:t>The security-aware cloud architecture is specially tailored to protect virtualized cloud infrastructure. </a:t>
            </a:r>
          </a:p>
        </p:txBody>
      </p:sp>
    </p:spTree>
    <p:extLst>
      <p:ext uri="{BB962C8B-B14F-4D97-AF65-F5344CB8AC3E}">
        <p14:creationId xmlns:p14="http://schemas.microsoft.com/office/powerpoint/2010/main" val="3535357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C88B079-8450-A75E-8CDC-5BCDC37BFD47}"/>
              </a:ext>
            </a:extLst>
          </p:cNvPr>
          <p:cNvPicPr>
            <a:picLocks noGrp="1" noChangeAspect="1"/>
          </p:cNvPicPr>
          <p:nvPr>
            <p:ph idx="1"/>
          </p:nvPr>
        </p:nvPicPr>
        <p:blipFill>
          <a:blip r:embed="rId2"/>
          <a:stretch>
            <a:fillRect/>
          </a:stretch>
        </p:blipFill>
        <p:spPr>
          <a:xfrm>
            <a:off x="2427574" y="105510"/>
            <a:ext cx="7221552" cy="6529752"/>
          </a:xfrm>
        </p:spPr>
      </p:pic>
    </p:spTree>
    <p:extLst>
      <p:ext uri="{BB962C8B-B14F-4D97-AF65-F5344CB8AC3E}">
        <p14:creationId xmlns:p14="http://schemas.microsoft.com/office/powerpoint/2010/main" val="1974730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C032-3B18-4B21-7033-21E0DEDAAFC7}"/>
              </a:ext>
            </a:extLst>
          </p:cNvPr>
          <p:cNvSpPr>
            <a:spLocks noGrp="1"/>
          </p:cNvSpPr>
          <p:nvPr>
            <p:ph type="title"/>
          </p:nvPr>
        </p:nvSpPr>
        <p:spPr>
          <a:xfrm>
            <a:off x="838200" y="253999"/>
            <a:ext cx="10515600" cy="854075"/>
          </a:xfrm>
        </p:spPr>
        <p:txBody>
          <a:bodyPr/>
          <a:lstStyle/>
          <a:p>
            <a:pPr algn="ctr"/>
            <a:r>
              <a:rPr lang="en-IN" b="1" dirty="0">
                <a:solidFill>
                  <a:srgbClr val="FF0000"/>
                </a:solidFill>
                <a:latin typeface="AdvOT72cf81eb.BI"/>
              </a:rPr>
              <a:t>Recollect Quiz</a:t>
            </a:r>
          </a:p>
        </p:txBody>
      </p:sp>
      <p:sp>
        <p:nvSpPr>
          <p:cNvPr id="3" name="Content Placeholder 2">
            <a:extLst>
              <a:ext uri="{FF2B5EF4-FFF2-40B4-BE49-F238E27FC236}">
                <a16:creationId xmlns:a16="http://schemas.microsoft.com/office/drawing/2014/main" id="{CDBD59FA-148E-6D49-379C-918B5E9DCDC9}"/>
              </a:ext>
            </a:extLst>
          </p:cNvPr>
          <p:cNvSpPr>
            <a:spLocks noGrp="1"/>
          </p:cNvSpPr>
          <p:nvPr>
            <p:ph idx="1"/>
          </p:nvPr>
        </p:nvSpPr>
        <p:spPr>
          <a:xfrm>
            <a:off x="351692" y="1488831"/>
            <a:ext cx="11605846" cy="4688132"/>
          </a:xfrm>
        </p:spPr>
        <p:txBody>
          <a:bodyPr>
            <a:normAutofit/>
          </a:bodyPr>
          <a:lstStyle/>
          <a:p>
            <a:pPr marL="514350" indent="-514350">
              <a:lnSpc>
                <a:spcPct val="150000"/>
              </a:lnSpc>
              <a:buFont typeface="+mj-lt"/>
              <a:buAutoNum type="arabicPeriod"/>
            </a:pPr>
            <a:r>
              <a:rPr lang="en-US" dirty="0">
                <a:latin typeface="Times New Roman" panose="02020603050405020304" pitchFamily="18" charset="0"/>
                <a:cs typeface="Times New Roman" panose="02020603050405020304" pitchFamily="18" charset="0"/>
              </a:rPr>
              <a:t>VMs enable __________________ and _______________________.</a:t>
            </a:r>
          </a:p>
          <a:p>
            <a:pPr marL="514350" indent="-514350">
              <a:lnSpc>
                <a:spcPct val="150000"/>
              </a:lnSpc>
              <a:buFont typeface="+mj-lt"/>
              <a:buAutoNum type="arabicPeriod"/>
            </a:pPr>
            <a:r>
              <a:rPr lang="en-US" dirty="0">
                <a:latin typeface="Times New Roman" panose="02020603050405020304" pitchFamily="18" charset="0"/>
                <a:cs typeface="Times New Roman" panose="02020603050405020304" pitchFamily="18" charset="0"/>
              </a:rPr>
              <a:t>Yahoo!’s Pipes is a good example of a ________________________.</a:t>
            </a:r>
          </a:p>
          <a:p>
            <a:pPr marL="514350" indent="-514350">
              <a:lnSpc>
                <a:spcPct val="150000"/>
              </a:lnSpc>
              <a:buFont typeface="+mj-lt"/>
              <a:buAutoNum type="arabicPeriod"/>
            </a:pPr>
            <a:r>
              <a:rPr lang="en-US" dirty="0">
                <a:latin typeface="Times New Roman" panose="02020603050405020304" pitchFamily="18" charset="0"/>
                <a:cs typeface="Times New Roman" panose="02020603050405020304" pitchFamily="18" charset="0"/>
              </a:rPr>
              <a:t>______________ is the weakest link in all cloud models.</a:t>
            </a:r>
          </a:p>
          <a:p>
            <a:pPr marL="514350" indent="-514350">
              <a:lnSpc>
                <a:spcPct val="150000"/>
              </a:lnSpc>
              <a:buFont typeface="+mj-lt"/>
              <a:buAutoNum type="arabicPeriod"/>
            </a:pPr>
            <a:r>
              <a:rPr lang="en-US" dirty="0">
                <a:latin typeface="Times New Roman" panose="02020603050405020304" pitchFamily="18" charset="0"/>
                <a:cs typeface="Times New Roman" panose="02020603050405020304" pitchFamily="18" charset="0"/>
              </a:rPr>
              <a:t>___________________ is used to reduce security enforcement overhead.</a:t>
            </a:r>
          </a:p>
          <a:p>
            <a:pPr marL="514350" indent="-514350">
              <a:lnSpc>
                <a:spcPct val="150000"/>
              </a:lnSpc>
              <a:buFont typeface="+mj-lt"/>
              <a:buAutoNum type="arabicPeriod"/>
            </a:pPr>
            <a:r>
              <a:rPr lang="en-US" dirty="0">
                <a:latin typeface="Times New Roman" panose="02020603050405020304" pitchFamily="18" charset="0"/>
                <a:cs typeface="Times New Roman" panose="02020603050405020304" pitchFamily="18" charset="0"/>
              </a:rPr>
              <a:t>________________ and ________________ are the two types of reputation systems.</a:t>
            </a: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IN" dirty="0">
              <a:latin typeface="AdvOTf9433e2d"/>
            </a:endParaRPr>
          </a:p>
        </p:txBody>
      </p:sp>
    </p:spTree>
    <p:extLst>
      <p:ext uri="{BB962C8B-B14F-4D97-AF65-F5344CB8AC3E}">
        <p14:creationId xmlns:p14="http://schemas.microsoft.com/office/powerpoint/2010/main" val="543898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C032-3B18-4B21-7033-21E0DEDAAFC7}"/>
              </a:ext>
            </a:extLst>
          </p:cNvPr>
          <p:cNvSpPr>
            <a:spLocks noGrp="1"/>
          </p:cNvSpPr>
          <p:nvPr>
            <p:ph type="title"/>
          </p:nvPr>
        </p:nvSpPr>
        <p:spPr>
          <a:xfrm>
            <a:off x="838200" y="253999"/>
            <a:ext cx="10515600" cy="854075"/>
          </a:xfrm>
        </p:spPr>
        <p:txBody>
          <a:bodyPr/>
          <a:lstStyle/>
          <a:p>
            <a:pPr algn="ctr"/>
            <a:r>
              <a:rPr lang="en-IN" b="1" dirty="0">
                <a:solidFill>
                  <a:srgbClr val="FF0000"/>
                </a:solidFill>
                <a:latin typeface="AdvOT72cf81eb.BI"/>
              </a:rPr>
              <a:t>Possible Questions in the IAT/Exam</a:t>
            </a:r>
          </a:p>
        </p:txBody>
      </p:sp>
      <p:sp>
        <p:nvSpPr>
          <p:cNvPr id="3" name="Content Placeholder 2">
            <a:extLst>
              <a:ext uri="{FF2B5EF4-FFF2-40B4-BE49-F238E27FC236}">
                <a16:creationId xmlns:a16="http://schemas.microsoft.com/office/drawing/2014/main" id="{CDBD59FA-148E-6D49-379C-918B5E9DCDC9}"/>
              </a:ext>
            </a:extLst>
          </p:cNvPr>
          <p:cNvSpPr>
            <a:spLocks noGrp="1"/>
          </p:cNvSpPr>
          <p:nvPr>
            <p:ph idx="1"/>
          </p:nvPr>
        </p:nvSpPr>
        <p:spPr>
          <a:xfrm>
            <a:off x="351692" y="1488831"/>
            <a:ext cx="11605846" cy="4688132"/>
          </a:xfrm>
        </p:spPr>
        <p:txBody>
          <a:bodyPr>
            <a:normAutofit fontScale="92500" lnSpcReduction="10000"/>
          </a:bodyPr>
          <a:lstStyle/>
          <a:p>
            <a:pPr marL="514350" indent="-514350">
              <a:lnSpc>
                <a:spcPct val="150000"/>
              </a:lnSpc>
              <a:buFont typeface="+mj-lt"/>
              <a:buAutoNum type="arabicPeriod"/>
            </a:pPr>
            <a:r>
              <a:rPr lang="en-US" dirty="0">
                <a:latin typeface="Times New Roman" panose="02020603050405020304" pitchFamily="18" charset="0"/>
                <a:cs typeface="Times New Roman" panose="02020603050405020304" pitchFamily="18" charset="0"/>
              </a:rPr>
              <a:t>List and explain the eight protection schemes to secure public clouds and data centers.</a:t>
            </a:r>
          </a:p>
          <a:p>
            <a:pPr marL="514350" indent="-514350">
              <a:lnSpc>
                <a:spcPct val="150000"/>
              </a:lnSpc>
              <a:buFont typeface="+mj-lt"/>
              <a:buAutoNum type="arabicPeriod"/>
            </a:pPr>
            <a:r>
              <a:rPr lang="en-US" dirty="0">
                <a:latin typeface="Times New Roman" panose="02020603050405020304" pitchFamily="18" charset="0"/>
                <a:cs typeface="Times New Roman" panose="02020603050405020304" pitchFamily="18" charset="0"/>
              </a:rPr>
              <a:t>What is a flooding DDoS attack pattern? .</a:t>
            </a:r>
          </a:p>
          <a:p>
            <a:pPr marL="514350" indent="-514350">
              <a:lnSpc>
                <a:spcPct val="150000"/>
              </a:lnSpc>
              <a:buFont typeface="+mj-lt"/>
              <a:buAutoNum type="arabicPeriod"/>
            </a:pPr>
            <a:r>
              <a:rPr lang="en-US" dirty="0">
                <a:latin typeface="Times New Roman" panose="02020603050405020304" pitchFamily="18" charset="0"/>
                <a:cs typeface="Times New Roman" panose="02020603050405020304" pitchFamily="18" charset="0"/>
              </a:rPr>
              <a:t>What is Data Intensive Computing(DIC)? List all the challenges in DIC and explain in detail.</a:t>
            </a:r>
          </a:p>
          <a:p>
            <a:pPr marL="514350" indent="-514350">
              <a:lnSpc>
                <a:spcPct val="150000"/>
              </a:lnSpc>
              <a:buFont typeface="+mj-lt"/>
              <a:buAutoNum type="arabicPeriod"/>
            </a:pPr>
            <a:r>
              <a:rPr lang="en-US" dirty="0">
                <a:latin typeface="Times New Roman" panose="02020603050405020304" pitchFamily="18" charset="0"/>
                <a:cs typeface="Times New Roman" panose="02020603050405020304" pitchFamily="18" charset="0"/>
              </a:rPr>
              <a:t>List and explain the top 5 best practices in Cloud Security.</a:t>
            </a:r>
          </a:p>
          <a:p>
            <a:pPr marL="514350" indent="-514350">
              <a:lnSpc>
                <a:spcPct val="150000"/>
              </a:lnSpc>
              <a:buFont typeface="+mj-lt"/>
              <a:buAutoNum type="arabicPeriod"/>
            </a:pPr>
            <a:r>
              <a:rPr lang="en-US" dirty="0">
                <a:latin typeface="Times New Roman" panose="02020603050405020304" pitchFamily="18" charset="0"/>
                <a:cs typeface="Times New Roman" panose="02020603050405020304" pitchFamily="18" charset="0"/>
              </a:rPr>
              <a:t>List and explain the key features of Google with security guarantees.</a:t>
            </a: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endParaRPr lang="en-IN" dirty="0">
              <a:latin typeface="AdvOTf9433e2d"/>
            </a:endParaRPr>
          </a:p>
        </p:txBody>
      </p:sp>
    </p:spTree>
    <p:extLst>
      <p:ext uri="{BB962C8B-B14F-4D97-AF65-F5344CB8AC3E}">
        <p14:creationId xmlns:p14="http://schemas.microsoft.com/office/powerpoint/2010/main" val="854867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8FF7A-66CF-A759-991A-3E5538E2A8D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D2AF10-B6FA-6FE1-04F9-6A26E65B4093}"/>
              </a:ext>
            </a:extLst>
          </p:cNvPr>
          <p:cNvSpPr>
            <a:spLocks noGrp="1"/>
          </p:cNvSpPr>
          <p:nvPr>
            <p:ph idx="1"/>
          </p:nvPr>
        </p:nvSpPr>
        <p:spPr>
          <a:xfrm>
            <a:off x="3222171" y="2471057"/>
            <a:ext cx="5910943" cy="957943"/>
          </a:xfrm>
        </p:spPr>
        <p:txBody>
          <a:bodyPr>
            <a:normAutofit/>
          </a:bodyPr>
          <a:lstStyle/>
          <a:p>
            <a:pPr marL="0" indent="0" algn="ctr">
              <a:lnSpc>
                <a:spcPct val="120000"/>
              </a:lnSpc>
              <a:buNone/>
            </a:pPr>
            <a:r>
              <a:rPr lang="en-US" sz="3900" b="1" dirty="0">
                <a:solidFill>
                  <a:srgbClr val="FF0000"/>
                </a:solidFill>
                <a:latin typeface="Times New Roman" panose="02020603050405020304" pitchFamily="18" charset="0"/>
                <a:cs typeface="Times New Roman" panose="02020603050405020304" pitchFamily="18" charset="0"/>
              </a:rPr>
              <a:t> </a:t>
            </a:r>
            <a:r>
              <a:rPr lang="en-US" sz="5100" b="1" dirty="0">
                <a:solidFill>
                  <a:srgbClr val="FF000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64458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5188-6D6B-5BEB-7206-4C05AFBB3B4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F9506-667A-63A8-7D7E-A621B1DCFB55}"/>
              </a:ext>
            </a:extLst>
          </p:cNvPr>
          <p:cNvSpPr>
            <a:spLocks noGrp="1"/>
          </p:cNvSpPr>
          <p:nvPr>
            <p:ph idx="1"/>
          </p:nvPr>
        </p:nvSpPr>
        <p:spPr>
          <a:xfrm>
            <a:off x="195943" y="206829"/>
            <a:ext cx="11789228" cy="6379028"/>
          </a:xfrm>
        </p:spPr>
        <p:txBody>
          <a:bodyPr>
            <a:normAutofit fontScale="85000" lnSpcReduction="10000"/>
          </a:bodyPr>
          <a:lstStyle/>
          <a:p>
            <a:pPr marL="0" indent="0" algn="ctr">
              <a:lnSpc>
                <a:spcPct val="120000"/>
              </a:lnSpc>
              <a:buNone/>
            </a:pPr>
            <a:r>
              <a:rPr lang="en-US" sz="3900" b="1" dirty="0">
                <a:solidFill>
                  <a:srgbClr val="FF0000"/>
                </a:solidFill>
                <a:latin typeface="Times New Roman" panose="02020603050405020304" pitchFamily="18" charset="0"/>
                <a:cs typeface="Times New Roman" panose="02020603050405020304" pitchFamily="18" charset="0"/>
              </a:rPr>
              <a:t>CLOUD SECURITY AND TRUST MANAGEMENT</a:t>
            </a:r>
          </a:p>
          <a:p>
            <a:pPr algn="just">
              <a:lnSpc>
                <a:spcPct val="120000"/>
              </a:lnSpc>
            </a:pPr>
            <a:r>
              <a:rPr lang="en-US" sz="3200" dirty="0">
                <a:latin typeface="Times New Roman" panose="02020603050405020304" pitchFamily="18" charset="0"/>
                <a:cs typeface="Times New Roman" panose="02020603050405020304" pitchFamily="18" charset="0"/>
              </a:rPr>
              <a:t>An example of a healthy cloud ecosystem is Google Workspace </a:t>
            </a:r>
          </a:p>
          <a:p>
            <a:pPr marL="0" indent="0" algn="just">
              <a:lnSpc>
                <a:spcPct val="120000"/>
              </a:lnSpc>
              <a:buNone/>
            </a:pPr>
            <a:r>
              <a:rPr lang="en-US" sz="3200" dirty="0">
                <a:latin typeface="Times New Roman" panose="02020603050405020304" pitchFamily="18" charset="0"/>
                <a:cs typeface="Times New Roman" panose="02020603050405020304" pitchFamily="18" charset="0"/>
              </a:rPr>
              <a:t>a suite of cloud-based productivity tools like Gmail, Google Drive, Docs, and Meet which demonstrates many of the principles of a secure and respectful online environment. </a:t>
            </a:r>
          </a:p>
          <a:p>
            <a:pPr algn="just">
              <a:lnSpc>
                <a:spcPct val="120000"/>
              </a:lnSpc>
            </a:pPr>
            <a:r>
              <a:rPr lang="en-US" sz="3200" dirty="0">
                <a:latin typeface="Times New Roman" panose="02020603050405020304" pitchFamily="18" charset="0"/>
                <a:cs typeface="Times New Roman" panose="02020603050405020304" pitchFamily="18" charset="0"/>
              </a:rPr>
              <a:t>Violence and Rumors</a:t>
            </a:r>
          </a:p>
          <a:p>
            <a:pPr marL="0" indent="0" algn="just">
              <a:lnSpc>
                <a:spcPct val="120000"/>
              </a:lnSpc>
              <a:buNone/>
            </a:pPr>
            <a:r>
              <a:rPr lang="en-US" sz="3200" dirty="0">
                <a:latin typeface="Times New Roman" panose="02020603050405020304" pitchFamily="18" charset="0"/>
                <a:cs typeface="Times New Roman" panose="02020603050405020304" pitchFamily="18" charset="0"/>
              </a:rPr>
              <a:t>Google uses advanced content moderation and AI tools to detect and remove harmful or violent content in shared files and communications, especially in public documents and YouTube (part of its cloud offerings).</a:t>
            </a:r>
          </a:p>
          <a:p>
            <a:pPr algn="just">
              <a:lnSpc>
                <a:spcPct val="120000"/>
              </a:lnSpc>
            </a:pPr>
            <a:r>
              <a:rPr lang="en-US" sz="3200" dirty="0">
                <a:latin typeface="Times New Roman" panose="02020603050405020304" pitchFamily="18" charset="0"/>
                <a:cs typeface="Times New Roman" panose="02020603050405020304" pitchFamily="18" charset="0"/>
              </a:rPr>
              <a:t>Cheating and Hacking</a:t>
            </a:r>
          </a:p>
          <a:p>
            <a:pPr marL="0" indent="0" algn="just">
              <a:lnSpc>
                <a:spcPct val="120000"/>
              </a:lnSpc>
              <a:buNone/>
            </a:pPr>
            <a:r>
              <a:rPr lang="en-US" sz="3200" dirty="0">
                <a:latin typeface="Times New Roman" panose="02020603050405020304" pitchFamily="18" charset="0"/>
                <a:cs typeface="Times New Roman" panose="02020603050405020304" pitchFamily="18" charset="0"/>
              </a:rPr>
              <a:t>Strong multi-factor authentication (MFA), account activity alerts, and continuous security monitoring help protect users from unauthorized access.</a:t>
            </a:r>
          </a:p>
        </p:txBody>
      </p:sp>
    </p:spTree>
    <p:extLst>
      <p:ext uri="{BB962C8B-B14F-4D97-AF65-F5344CB8AC3E}">
        <p14:creationId xmlns:p14="http://schemas.microsoft.com/office/powerpoint/2010/main" val="369086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68C6D-84A3-E7AB-D046-1E1321BA496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C4C4BB-C2CE-4375-D3C9-D8DEC8D244F7}"/>
              </a:ext>
            </a:extLst>
          </p:cNvPr>
          <p:cNvSpPr>
            <a:spLocks noGrp="1"/>
          </p:cNvSpPr>
          <p:nvPr>
            <p:ph idx="1"/>
          </p:nvPr>
        </p:nvSpPr>
        <p:spPr>
          <a:xfrm>
            <a:off x="195943" y="206829"/>
            <a:ext cx="11789228" cy="6379028"/>
          </a:xfrm>
        </p:spPr>
        <p:txBody>
          <a:bodyPr>
            <a:normAutofit lnSpcReduction="10000"/>
          </a:bodyPr>
          <a:lstStyle/>
          <a:p>
            <a:pPr marL="0" indent="0" algn="ctr">
              <a:lnSpc>
                <a:spcPct val="120000"/>
              </a:lnSpc>
              <a:buNone/>
            </a:pPr>
            <a:r>
              <a:rPr lang="en-US" sz="3900" b="1" dirty="0">
                <a:solidFill>
                  <a:srgbClr val="FF0000"/>
                </a:solidFill>
                <a:latin typeface="Times New Roman" panose="02020603050405020304" pitchFamily="18" charset="0"/>
                <a:cs typeface="Times New Roman" panose="02020603050405020304" pitchFamily="18" charset="0"/>
              </a:rPr>
              <a:t>CLOUD SECURITY AND TRUST MANAGEMENT</a:t>
            </a:r>
          </a:p>
          <a:p>
            <a:pPr algn="just">
              <a:lnSpc>
                <a:spcPct val="120000"/>
              </a:lnSpc>
            </a:pPr>
            <a:r>
              <a:rPr lang="en-US" sz="3200" dirty="0">
                <a:latin typeface="Times New Roman" panose="02020603050405020304" pitchFamily="18" charset="0"/>
                <a:cs typeface="Times New Roman" panose="02020603050405020304" pitchFamily="18" charset="0"/>
              </a:rPr>
              <a:t>An example of a healthy cloud ecosystem is Google Workspace</a:t>
            </a:r>
          </a:p>
          <a:p>
            <a:pPr algn="just">
              <a:lnSpc>
                <a:spcPct val="120000"/>
              </a:lnSpc>
            </a:pPr>
            <a:r>
              <a:rPr lang="en-US" sz="3200" dirty="0">
                <a:latin typeface="Times New Roman" panose="02020603050405020304" pitchFamily="18" charset="0"/>
                <a:cs typeface="Times New Roman" panose="02020603050405020304" pitchFamily="18" charset="0"/>
              </a:rPr>
              <a:t>Viruses and Spam</a:t>
            </a:r>
          </a:p>
          <a:p>
            <a:pPr marL="0" indent="0" algn="just">
              <a:lnSpc>
                <a:spcPct val="120000"/>
              </a:lnSpc>
              <a:buNone/>
            </a:pPr>
            <a:r>
              <a:rPr lang="en-US" sz="3200" dirty="0">
                <a:latin typeface="Times New Roman" panose="02020603050405020304" pitchFamily="18" charset="0"/>
                <a:cs typeface="Times New Roman" panose="02020603050405020304" pitchFamily="18" charset="0"/>
              </a:rPr>
              <a:t>Built-in virus scanning for attachments in Gmail and Drive, and powerful spam filters, help keep users safe from malicious software and phishing attempts.</a:t>
            </a:r>
          </a:p>
          <a:p>
            <a:pPr algn="just">
              <a:lnSpc>
                <a:spcPct val="120000"/>
              </a:lnSpc>
            </a:pPr>
            <a:r>
              <a:rPr lang="en-US" sz="3200" dirty="0">
                <a:latin typeface="Times New Roman" panose="02020603050405020304" pitchFamily="18" charset="0"/>
                <a:cs typeface="Times New Roman" panose="02020603050405020304" pitchFamily="18" charset="0"/>
              </a:rPr>
              <a:t>Privacy and Copyright Violations</a:t>
            </a:r>
          </a:p>
          <a:p>
            <a:pPr marL="0" indent="0" algn="just">
              <a:lnSpc>
                <a:spcPct val="120000"/>
              </a:lnSpc>
              <a:buNone/>
            </a:pPr>
            <a:r>
              <a:rPr lang="en-US" sz="3200" dirty="0">
                <a:latin typeface="Times New Roman" panose="02020603050405020304" pitchFamily="18" charset="0"/>
                <a:cs typeface="Times New Roman" panose="02020603050405020304" pitchFamily="18" charset="0"/>
              </a:rPr>
              <a:t>Google provides enterprise-level privacy controls, such as data encryption in transit and at rest, user access management, and tools to detect copyright-infringing content, like Content ID for YouTube.</a:t>
            </a:r>
          </a:p>
        </p:txBody>
      </p:sp>
    </p:spTree>
    <p:extLst>
      <p:ext uri="{BB962C8B-B14F-4D97-AF65-F5344CB8AC3E}">
        <p14:creationId xmlns:p14="http://schemas.microsoft.com/office/powerpoint/2010/main" val="2453340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23051-FF56-ABCE-DCE4-8B36114E22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50AD54-EC77-FBAA-4E39-FB9D8E5AC98E}"/>
              </a:ext>
            </a:extLst>
          </p:cNvPr>
          <p:cNvSpPr>
            <a:spLocks noGrp="1"/>
          </p:cNvSpPr>
          <p:nvPr>
            <p:ph idx="1"/>
          </p:nvPr>
        </p:nvSpPr>
        <p:spPr>
          <a:xfrm>
            <a:off x="195943" y="206829"/>
            <a:ext cx="11789228" cy="6379028"/>
          </a:xfrm>
        </p:spPr>
        <p:txBody>
          <a:bodyPr>
            <a:normAutofit lnSpcReduction="10000"/>
          </a:bodyPr>
          <a:lstStyle/>
          <a:p>
            <a:pPr marL="0" indent="0" algn="ctr">
              <a:lnSpc>
                <a:spcPct val="120000"/>
              </a:lnSpc>
              <a:buNone/>
            </a:pPr>
            <a:r>
              <a:rPr lang="en-US" sz="3900" b="1" dirty="0">
                <a:solidFill>
                  <a:srgbClr val="FF0000"/>
                </a:solidFill>
                <a:latin typeface="Times New Roman" panose="02020603050405020304" pitchFamily="18" charset="0"/>
                <a:cs typeface="Times New Roman" panose="02020603050405020304" pitchFamily="18" charset="0"/>
              </a:rPr>
              <a:t>Basic Cloud Security</a:t>
            </a:r>
          </a:p>
          <a:p>
            <a:pPr algn="just">
              <a:lnSpc>
                <a:spcPct val="120000"/>
              </a:lnSpc>
            </a:pPr>
            <a:r>
              <a:rPr lang="en-US" sz="3200" dirty="0">
                <a:latin typeface="Times New Roman" panose="02020603050405020304" pitchFamily="18" charset="0"/>
                <a:cs typeface="Times New Roman" panose="02020603050405020304" pitchFamily="18" charset="0"/>
              </a:rPr>
              <a:t>Three basic cloud security enforcements are expected. </a:t>
            </a:r>
          </a:p>
          <a:p>
            <a:pPr algn="just">
              <a:lnSpc>
                <a:spcPct val="120000"/>
              </a:lnSpc>
            </a:pPr>
            <a:r>
              <a:rPr lang="en-US" sz="3200" dirty="0">
                <a:latin typeface="Times New Roman" panose="02020603050405020304" pitchFamily="18" charset="0"/>
                <a:cs typeface="Times New Roman" panose="02020603050405020304" pitchFamily="18" charset="0"/>
              </a:rPr>
              <a:t>First, facility security in data centers demands on-site security year round. Biometric readers, CCTV (close-circuit TV), motion detection, and man, traps are often deployed. </a:t>
            </a:r>
          </a:p>
          <a:p>
            <a:pPr algn="just">
              <a:lnSpc>
                <a:spcPct val="120000"/>
              </a:lnSpc>
            </a:pPr>
            <a:r>
              <a:rPr lang="en-US" sz="3200" dirty="0">
                <a:latin typeface="Times New Roman" panose="02020603050405020304" pitchFamily="18" charset="0"/>
                <a:cs typeface="Times New Roman" panose="02020603050405020304" pitchFamily="18" charset="0"/>
              </a:rPr>
              <a:t>Also, network security demands fault-tolerant external firewalls, intrusion detection systems (IDSes), and third-party vulnerability assessment. </a:t>
            </a:r>
          </a:p>
          <a:p>
            <a:pPr algn="just">
              <a:lnSpc>
                <a:spcPct val="120000"/>
              </a:lnSpc>
            </a:pPr>
            <a:r>
              <a:rPr lang="en-US" sz="3200" dirty="0">
                <a:latin typeface="Times New Roman" panose="02020603050405020304" pitchFamily="18" charset="0"/>
                <a:cs typeface="Times New Roman" panose="02020603050405020304" pitchFamily="18" charset="0"/>
              </a:rPr>
              <a:t>Finally, platform security demands SSL and data decryption, strict password policies, and system trust certification.</a:t>
            </a:r>
          </a:p>
        </p:txBody>
      </p:sp>
    </p:spTree>
    <p:extLst>
      <p:ext uri="{BB962C8B-B14F-4D97-AF65-F5344CB8AC3E}">
        <p14:creationId xmlns:p14="http://schemas.microsoft.com/office/powerpoint/2010/main" val="2871933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93F96-8BCE-2E9F-3D0F-C588813DBAF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7C35EE-4181-9191-C5A2-EBF13C1EED85}"/>
              </a:ext>
            </a:extLst>
          </p:cNvPr>
          <p:cNvSpPr>
            <a:spLocks noGrp="1"/>
          </p:cNvSpPr>
          <p:nvPr>
            <p:ph idx="1"/>
          </p:nvPr>
        </p:nvSpPr>
        <p:spPr>
          <a:xfrm>
            <a:off x="195943" y="206829"/>
            <a:ext cx="11789228" cy="6379028"/>
          </a:xfrm>
        </p:spPr>
        <p:txBody>
          <a:bodyPr>
            <a:normAutofit/>
          </a:bodyPr>
          <a:lstStyle/>
          <a:p>
            <a:pPr marL="0" indent="0" algn="ctr">
              <a:lnSpc>
                <a:spcPct val="120000"/>
              </a:lnSpc>
              <a:buNone/>
            </a:pPr>
            <a:r>
              <a:rPr lang="en-US" sz="3900" b="1" dirty="0">
                <a:solidFill>
                  <a:srgbClr val="FF0000"/>
                </a:solidFill>
                <a:latin typeface="Times New Roman" panose="02020603050405020304" pitchFamily="18" charset="0"/>
                <a:cs typeface="Times New Roman" panose="02020603050405020304" pitchFamily="18" charset="0"/>
              </a:rPr>
              <a:t>Basic Cloud Security</a:t>
            </a:r>
          </a:p>
          <a:p>
            <a:pPr algn="just">
              <a:lnSpc>
                <a:spcPct val="120000"/>
              </a:lnSpc>
            </a:pPr>
            <a:r>
              <a:rPr lang="en-US" sz="3200" dirty="0">
                <a:latin typeface="Times New Roman" panose="02020603050405020304" pitchFamily="18" charset="0"/>
                <a:cs typeface="Times New Roman" panose="02020603050405020304" pitchFamily="18" charset="0"/>
              </a:rPr>
              <a:t>Figure 4.31 shows the mapping of cloud models, where special security measures are deployed at various cloud operating levels.</a:t>
            </a:r>
          </a:p>
          <a:p>
            <a:pPr algn="just">
              <a:lnSpc>
                <a:spcPct val="120000"/>
              </a:lnSpc>
            </a:pPr>
            <a:r>
              <a:rPr lang="en-US" sz="3200" dirty="0">
                <a:latin typeface="Times New Roman" panose="02020603050405020304" pitchFamily="18" charset="0"/>
                <a:cs typeface="Times New Roman" panose="02020603050405020304" pitchFamily="18" charset="0"/>
              </a:rPr>
              <a:t> Servers in the cloud can be physical machines or VMs. </a:t>
            </a:r>
          </a:p>
          <a:p>
            <a:pPr algn="just">
              <a:lnSpc>
                <a:spcPct val="120000"/>
              </a:lnSpc>
            </a:pPr>
            <a:r>
              <a:rPr lang="en-US" sz="3200" dirty="0">
                <a:latin typeface="Times New Roman" panose="02020603050405020304" pitchFamily="18" charset="0"/>
                <a:cs typeface="Times New Roman" panose="02020603050405020304" pitchFamily="18" charset="0"/>
              </a:rPr>
              <a:t>User interfaces are applied to request services. The provisioning tool carves out the systems from the cloud to satisfy the requested service.</a:t>
            </a:r>
          </a:p>
          <a:p>
            <a:pPr algn="just">
              <a:lnSpc>
                <a:spcPct val="120000"/>
              </a:lnSpc>
            </a:pPr>
            <a:r>
              <a:rPr lang="en-US" sz="3200" dirty="0">
                <a:latin typeface="Times New Roman" panose="02020603050405020304" pitchFamily="18" charset="0"/>
                <a:cs typeface="Times New Roman" panose="02020603050405020304" pitchFamily="18" charset="0"/>
              </a:rPr>
              <a:t>A security-aware cloud architecture demands security enforcement. Malware-based attacks such as network worms, viruses, and DDoS attacks exploit system vulnerabilities.</a:t>
            </a:r>
          </a:p>
        </p:txBody>
      </p:sp>
    </p:spTree>
    <p:extLst>
      <p:ext uri="{BB962C8B-B14F-4D97-AF65-F5344CB8AC3E}">
        <p14:creationId xmlns:p14="http://schemas.microsoft.com/office/powerpoint/2010/main" val="2794743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CA2467-1736-967E-C214-A52DE1EFEE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13657" y="326571"/>
            <a:ext cx="11473543" cy="6270172"/>
          </a:xfrm>
          <a:prstGeom prst="rect">
            <a:avLst/>
          </a:prstGeom>
        </p:spPr>
      </p:pic>
    </p:spTree>
    <p:extLst>
      <p:ext uri="{BB962C8B-B14F-4D97-AF65-F5344CB8AC3E}">
        <p14:creationId xmlns:p14="http://schemas.microsoft.com/office/powerpoint/2010/main" val="345284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EBD5D-E667-60B8-C39E-620A0312479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E9CF65-82CD-8C02-ECAC-0B2DA5FA2415}"/>
              </a:ext>
            </a:extLst>
          </p:cNvPr>
          <p:cNvSpPr>
            <a:spLocks noGrp="1"/>
          </p:cNvSpPr>
          <p:nvPr>
            <p:ph idx="1"/>
          </p:nvPr>
        </p:nvSpPr>
        <p:spPr>
          <a:xfrm>
            <a:off x="119742" y="130629"/>
            <a:ext cx="11930743" cy="6030685"/>
          </a:xfrm>
        </p:spPr>
        <p:txBody>
          <a:bodyPr>
            <a:normAutofit fontScale="85000" lnSpcReduction="10000"/>
          </a:bodyPr>
          <a:lstStyle/>
          <a:p>
            <a:pPr marL="0" indent="0" algn="ctr">
              <a:lnSpc>
                <a:spcPct val="120000"/>
              </a:lnSpc>
              <a:buNone/>
            </a:pPr>
            <a:r>
              <a:rPr lang="en-US" sz="3900" b="1" dirty="0">
                <a:solidFill>
                  <a:srgbClr val="FF0000"/>
                </a:solidFill>
                <a:latin typeface="Times New Roman" panose="02020603050405020304" pitchFamily="18" charset="0"/>
                <a:cs typeface="Times New Roman" panose="02020603050405020304" pitchFamily="18" charset="0"/>
              </a:rPr>
              <a:t>Basic Cloud Security</a:t>
            </a:r>
          </a:p>
          <a:p>
            <a:pPr algn="just">
              <a:lnSpc>
                <a:spcPct val="120000"/>
              </a:lnSpc>
            </a:pPr>
            <a:r>
              <a:rPr lang="en-US" sz="3500" dirty="0">
                <a:latin typeface="Times New Roman" panose="02020603050405020304" pitchFamily="18" charset="0"/>
                <a:cs typeface="Times New Roman" panose="02020603050405020304" pitchFamily="18" charset="0"/>
              </a:rPr>
              <a:t>Here are some cloud components that demand special security protection:</a:t>
            </a:r>
          </a:p>
          <a:p>
            <a:pPr algn="just">
              <a:lnSpc>
                <a:spcPct val="120000"/>
              </a:lnSpc>
              <a:buFont typeface="Wingdings" panose="05000000000000000000" pitchFamily="2" charset="2"/>
              <a:buChar char="Ø"/>
            </a:pPr>
            <a:r>
              <a:rPr lang="en-US" sz="3500" dirty="0">
                <a:latin typeface="Times New Roman" panose="02020603050405020304" pitchFamily="18" charset="0"/>
                <a:cs typeface="Times New Roman" panose="02020603050405020304" pitchFamily="18" charset="0"/>
              </a:rPr>
              <a:t>Protection of servers from malicious software attacks such as worms, viruses, and malware</a:t>
            </a:r>
          </a:p>
          <a:p>
            <a:pPr algn="just">
              <a:lnSpc>
                <a:spcPct val="120000"/>
              </a:lnSpc>
              <a:buFont typeface="Wingdings" panose="05000000000000000000" pitchFamily="2" charset="2"/>
              <a:buChar char="Ø"/>
            </a:pPr>
            <a:r>
              <a:rPr lang="en-US" sz="3500" dirty="0">
                <a:latin typeface="Times New Roman" panose="02020603050405020304" pitchFamily="18" charset="0"/>
                <a:cs typeface="Times New Roman" panose="02020603050405020304" pitchFamily="18" charset="0"/>
              </a:rPr>
              <a:t>Protection of hypervisors or VM monitors from software-based attacks and vulnerabilities</a:t>
            </a:r>
          </a:p>
          <a:p>
            <a:pPr algn="just">
              <a:lnSpc>
                <a:spcPct val="120000"/>
              </a:lnSpc>
              <a:buFont typeface="Wingdings" panose="05000000000000000000" pitchFamily="2" charset="2"/>
              <a:buChar char="Ø"/>
            </a:pPr>
            <a:r>
              <a:rPr lang="en-US" sz="3500" dirty="0">
                <a:latin typeface="Times New Roman" panose="02020603050405020304" pitchFamily="18" charset="0"/>
                <a:cs typeface="Times New Roman" panose="02020603050405020304" pitchFamily="18" charset="0"/>
              </a:rPr>
              <a:t>Protection of VMs and monitors from service disruption and DoS attacks</a:t>
            </a:r>
          </a:p>
          <a:p>
            <a:pPr algn="just">
              <a:lnSpc>
                <a:spcPct val="120000"/>
              </a:lnSpc>
              <a:buFont typeface="Wingdings" panose="05000000000000000000" pitchFamily="2" charset="2"/>
              <a:buChar char="Ø"/>
            </a:pPr>
            <a:r>
              <a:rPr lang="en-US" sz="3500" dirty="0">
                <a:latin typeface="Times New Roman" panose="02020603050405020304" pitchFamily="18" charset="0"/>
                <a:cs typeface="Times New Roman" panose="02020603050405020304" pitchFamily="18" charset="0"/>
              </a:rPr>
              <a:t>Protection of data and information from theft, </a:t>
            </a:r>
            <a:r>
              <a:rPr lang="en-US" sz="3800" dirty="0">
                <a:latin typeface="Times New Roman" panose="02020603050405020304" pitchFamily="18" charset="0"/>
                <a:cs typeface="Times New Roman" panose="02020603050405020304" pitchFamily="18" charset="0"/>
              </a:rPr>
              <a:t>corruption</a:t>
            </a:r>
            <a:r>
              <a:rPr lang="en-US" sz="3500" dirty="0">
                <a:latin typeface="Times New Roman" panose="02020603050405020304" pitchFamily="18" charset="0"/>
                <a:cs typeface="Times New Roman" panose="02020603050405020304" pitchFamily="18" charset="0"/>
              </a:rPr>
              <a:t>, and natural disasters</a:t>
            </a:r>
          </a:p>
          <a:p>
            <a:pPr algn="just">
              <a:lnSpc>
                <a:spcPct val="120000"/>
              </a:lnSpc>
              <a:buFont typeface="Wingdings" panose="05000000000000000000" pitchFamily="2" charset="2"/>
              <a:buChar char="Ø"/>
            </a:pPr>
            <a:r>
              <a:rPr lang="en-US" sz="3500" dirty="0">
                <a:latin typeface="Times New Roman" panose="02020603050405020304" pitchFamily="18" charset="0"/>
                <a:cs typeface="Times New Roman" panose="02020603050405020304" pitchFamily="18" charset="0"/>
              </a:rPr>
              <a:t>Providing authenticated and authorized access to critical data and services</a:t>
            </a:r>
          </a:p>
        </p:txBody>
      </p:sp>
    </p:spTree>
    <p:extLst>
      <p:ext uri="{BB962C8B-B14F-4D97-AF65-F5344CB8AC3E}">
        <p14:creationId xmlns:p14="http://schemas.microsoft.com/office/powerpoint/2010/main" val="193635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44402-99F4-617D-C36A-E498CE377C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03F7B-3070-DC2D-43DF-2D273ADC86D5}"/>
              </a:ext>
            </a:extLst>
          </p:cNvPr>
          <p:cNvSpPr>
            <a:spLocks noGrp="1"/>
          </p:cNvSpPr>
          <p:nvPr>
            <p:ph idx="1"/>
          </p:nvPr>
        </p:nvSpPr>
        <p:spPr>
          <a:xfrm>
            <a:off x="130629" y="413657"/>
            <a:ext cx="11898086" cy="6030685"/>
          </a:xfrm>
        </p:spPr>
        <p:txBody>
          <a:bodyPr>
            <a:normAutofit fontScale="92500"/>
          </a:bodyPr>
          <a:lstStyle/>
          <a:p>
            <a:pPr marL="0" indent="0" algn="ctr">
              <a:lnSpc>
                <a:spcPct val="120000"/>
              </a:lnSpc>
              <a:buNone/>
            </a:pPr>
            <a:r>
              <a:rPr lang="en-US" sz="3900" b="1" dirty="0">
                <a:solidFill>
                  <a:srgbClr val="FF0000"/>
                </a:solidFill>
                <a:latin typeface="Times New Roman" panose="02020603050405020304" pitchFamily="18" charset="0"/>
                <a:cs typeface="Times New Roman" panose="02020603050405020304" pitchFamily="18" charset="0"/>
              </a:rPr>
              <a:t>Security Challenges in VMs</a:t>
            </a:r>
          </a:p>
          <a:p>
            <a:pPr algn="just">
              <a:lnSpc>
                <a:spcPct val="120000"/>
              </a:lnSpc>
            </a:pPr>
            <a:r>
              <a:rPr lang="en-US" sz="3500" dirty="0">
                <a:latin typeface="Times New Roman" panose="02020603050405020304" pitchFamily="18" charset="0"/>
                <a:cs typeface="Times New Roman" panose="02020603050405020304" pitchFamily="18" charset="0"/>
              </a:rPr>
              <a:t>In a cloud environment, newer attacks may result from hypervisor malware, guest hopping and hijacking, or VM rootkits. </a:t>
            </a:r>
          </a:p>
          <a:p>
            <a:pPr algn="just">
              <a:lnSpc>
                <a:spcPct val="120000"/>
              </a:lnSpc>
            </a:pPr>
            <a:r>
              <a:rPr lang="en-US" sz="3500" dirty="0">
                <a:latin typeface="Times New Roman" panose="02020603050405020304" pitchFamily="18" charset="0"/>
                <a:cs typeface="Times New Roman" panose="02020603050405020304" pitchFamily="18" charset="0"/>
              </a:rPr>
              <a:t>Another type of attack is the man-in-the-middle attack for VM migrations. </a:t>
            </a:r>
          </a:p>
          <a:p>
            <a:pPr algn="just">
              <a:lnSpc>
                <a:spcPct val="120000"/>
              </a:lnSpc>
            </a:pPr>
            <a:r>
              <a:rPr lang="en-US" sz="3500" dirty="0">
                <a:latin typeface="Times New Roman" panose="02020603050405020304" pitchFamily="18" charset="0"/>
                <a:cs typeface="Times New Roman" panose="02020603050405020304" pitchFamily="18" charset="0"/>
              </a:rPr>
              <a:t>In general, passive attacks steal sensitive data or passwords. </a:t>
            </a:r>
          </a:p>
          <a:p>
            <a:pPr algn="just">
              <a:lnSpc>
                <a:spcPct val="120000"/>
              </a:lnSpc>
            </a:pPr>
            <a:r>
              <a:rPr lang="en-US" sz="3500" dirty="0">
                <a:latin typeface="Times New Roman" panose="02020603050405020304" pitchFamily="18" charset="0"/>
                <a:cs typeface="Times New Roman" panose="02020603050405020304" pitchFamily="18" charset="0"/>
              </a:rPr>
              <a:t>Active attacks may manipulate kernel data structures which will cause major damage to cloud servers.</a:t>
            </a:r>
          </a:p>
          <a:p>
            <a:pPr algn="just">
              <a:lnSpc>
                <a:spcPct val="120000"/>
              </a:lnSpc>
            </a:pPr>
            <a:r>
              <a:rPr lang="en-US" sz="3500" dirty="0">
                <a:latin typeface="Times New Roman" panose="02020603050405020304" pitchFamily="18" charset="0"/>
                <a:cs typeface="Times New Roman" panose="02020603050405020304" pitchFamily="18" charset="0"/>
              </a:rPr>
              <a:t>An IDS can be a NIDS or a HIDS. </a:t>
            </a:r>
          </a:p>
        </p:txBody>
      </p:sp>
    </p:spTree>
    <p:extLst>
      <p:ext uri="{BB962C8B-B14F-4D97-AF65-F5344CB8AC3E}">
        <p14:creationId xmlns:p14="http://schemas.microsoft.com/office/powerpoint/2010/main" val="4132224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427</TotalTime>
  <Words>2074</Words>
  <Application>Microsoft Office PowerPoint</Application>
  <PresentationFormat>Widescreen</PresentationFormat>
  <Paragraphs>165</Paragraphs>
  <Slides>28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AdvOT72cf81eb.BI</vt:lpstr>
      <vt:lpstr>AdvOTf9433e2d</vt:lpstr>
      <vt:lpstr>AdvOTf9433e2d+20</vt:lpstr>
      <vt:lpstr>Aptos</vt:lpstr>
      <vt:lpstr>Aptos Display</vt:lpstr>
      <vt:lpstr>Arial</vt:lpstr>
      <vt:lpstr>SKF Sans Office</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Distributed Intrusion/Anomaly Detection</vt:lpstr>
      <vt:lpstr>Distributed Defense against DDoS Flooding Attacks</vt:lpstr>
      <vt:lpstr>PowerPoint Presentation</vt:lpstr>
      <vt:lpstr>Data and Software Protection Techniques Data Integrity and Privacy Protection</vt:lpstr>
      <vt:lpstr>PowerPoint Presentation</vt:lpstr>
      <vt:lpstr>Data Coloring and Cloud Watermarking</vt:lpstr>
      <vt:lpstr>Reputation-Guided Protection of Data Centers Reputation System Design Options</vt:lpstr>
      <vt:lpstr>Trust Overlay Networks</vt:lpstr>
      <vt:lpstr>PowerPoint Presentation</vt:lpstr>
      <vt:lpstr>Recollect Quiz</vt:lpstr>
      <vt:lpstr>Possible Questions in the IAT/Exam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Syed Yusuf</dc:creator>
  <cp:lastModifiedBy>CMRIT ISE1</cp:lastModifiedBy>
  <cp:revision>76</cp:revision>
  <dcterms:created xsi:type="dcterms:W3CDTF">2025-04-26T06:32:03Z</dcterms:created>
  <dcterms:modified xsi:type="dcterms:W3CDTF">2026-04-09T04:43:26Z</dcterms:modified>
</cp:coreProperties>
</file>